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</p:sldMasterIdLst>
  <p:notesMasterIdLst>
    <p:notesMasterId r:id="rId24"/>
  </p:notesMasterIdLst>
  <p:sldIdLst>
    <p:sldId id="257" r:id="rId3"/>
    <p:sldId id="308" r:id="rId4"/>
    <p:sldId id="343" r:id="rId5"/>
    <p:sldId id="320" r:id="rId6"/>
    <p:sldId id="321" r:id="rId7"/>
    <p:sldId id="322" r:id="rId8"/>
    <p:sldId id="280" r:id="rId9"/>
    <p:sldId id="314" r:id="rId10"/>
    <p:sldId id="315" r:id="rId11"/>
    <p:sldId id="323" r:id="rId12"/>
    <p:sldId id="312" r:id="rId13"/>
    <p:sldId id="333" r:id="rId14"/>
    <p:sldId id="339" r:id="rId15"/>
    <p:sldId id="335" r:id="rId16"/>
    <p:sldId id="336" r:id="rId17"/>
    <p:sldId id="329" r:id="rId18"/>
    <p:sldId id="330" r:id="rId19"/>
    <p:sldId id="341" r:id="rId20"/>
    <p:sldId id="342" r:id="rId21"/>
    <p:sldId id="344" r:id="rId22"/>
    <p:sldId id="340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40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 for IBM Light"/>
        <a:ea typeface="Helvetica Neue for IBM Light"/>
        <a:cs typeface="Helvetica Neue for IBM Light"/>
        <a:sym typeface="Helvetica Neue for IBM Light"/>
      </a:defRPr>
    </a:lvl1pPr>
    <a:lvl2pPr marL="0" marR="0" indent="228600" algn="l" defTabSz="825500" rtl="0" fontAlgn="auto" latinLnBrk="0" hangingPunct="0">
      <a:lnSpc>
        <a:spcPct val="100000"/>
      </a:lnSpc>
      <a:spcBef>
        <a:spcPts val="40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 for IBM Light"/>
        <a:ea typeface="Helvetica Neue for IBM Light"/>
        <a:cs typeface="Helvetica Neue for IBM Light"/>
        <a:sym typeface="Helvetica Neue for IBM Light"/>
      </a:defRPr>
    </a:lvl2pPr>
    <a:lvl3pPr marL="0" marR="0" indent="457200" algn="l" defTabSz="825500" rtl="0" fontAlgn="auto" latinLnBrk="0" hangingPunct="0">
      <a:lnSpc>
        <a:spcPct val="100000"/>
      </a:lnSpc>
      <a:spcBef>
        <a:spcPts val="40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 for IBM Light"/>
        <a:ea typeface="Helvetica Neue for IBM Light"/>
        <a:cs typeface="Helvetica Neue for IBM Light"/>
        <a:sym typeface="Helvetica Neue for IBM Light"/>
      </a:defRPr>
    </a:lvl3pPr>
    <a:lvl4pPr marL="0" marR="0" indent="685800" algn="l" defTabSz="825500" rtl="0" fontAlgn="auto" latinLnBrk="0" hangingPunct="0">
      <a:lnSpc>
        <a:spcPct val="100000"/>
      </a:lnSpc>
      <a:spcBef>
        <a:spcPts val="40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 for IBM Light"/>
        <a:ea typeface="Helvetica Neue for IBM Light"/>
        <a:cs typeface="Helvetica Neue for IBM Light"/>
        <a:sym typeface="Helvetica Neue for IBM Light"/>
      </a:defRPr>
    </a:lvl4pPr>
    <a:lvl5pPr marL="0" marR="0" indent="914400" algn="l" defTabSz="825500" rtl="0" fontAlgn="auto" latinLnBrk="0" hangingPunct="0">
      <a:lnSpc>
        <a:spcPct val="100000"/>
      </a:lnSpc>
      <a:spcBef>
        <a:spcPts val="40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 for IBM Light"/>
        <a:ea typeface="Helvetica Neue for IBM Light"/>
        <a:cs typeface="Helvetica Neue for IBM Light"/>
        <a:sym typeface="Helvetica Neue for IBM Light"/>
      </a:defRPr>
    </a:lvl5pPr>
    <a:lvl6pPr marL="0" marR="0" indent="1143000" algn="l" defTabSz="825500" rtl="0" fontAlgn="auto" latinLnBrk="0" hangingPunct="0">
      <a:lnSpc>
        <a:spcPct val="100000"/>
      </a:lnSpc>
      <a:spcBef>
        <a:spcPts val="40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 for IBM Light"/>
        <a:ea typeface="Helvetica Neue for IBM Light"/>
        <a:cs typeface="Helvetica Neue for IBM Light"/>
        <a:sym typeface="Helvetica Neue for IBM Light"/>
      </a:defRPr>
    </a:lvl6pPr>
    <a:lvl7pPr marL="0" marR="0" indent="1371600" algn="l" defTabSz="825500" rtl="0" fontAlgn="auto" latinLnBrk="0" hangingPunct="0">
      <a:lnSpc>
        <a:spcPct val="100000"/>
      </a:lnSpc>
      <a:spcBef>
        <a:spcPts val="40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 for IBM Light"/>
        <a:ea typeface="Helvetica Neue for IBM Light"/>
        <a:cs typeface="Helvetica Neue for IBM Light"/>
        <a:sym typeface="Helvetica Neue for IBM Light"/>
      </a:defRPr>
    </a:lvl7pPr>
    <a:lvl8pPr marL="0" marR="0" indent="1600200" algn="l" defTabSz="825500" rtl="0" fontAlgn="auto" latinLnBrk="0" hangingPunct="0">
      <a:lnSpc>
        <a:spcPct val="100000"/>
      </a:lnSpc>
      <a:spcBef>
        <a:spcPts val="40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 for IBM Light"/>
        <a:ea typeface="Helvetica Neue for IBM Light"/>
        <a:cs typeface="Helvetica Neue for IBM Light"/>
        <a:sym typeface="Helvetica Neue for IBM Light"/>
      </a:defRPr>
    </a:lvl8pPr>
    <a:lvl9pPr marL="0" marR="0" indent="1828800" algn="l" defTabSz="825500" rtl="0" fontAlgn="auto" latinLnBrk="0" hangingPunct="0">
      <a:lnSpc>
        <a:spcPct val="100000"/>
      </a:lnSpc>
      <a:spcBef>
        <a:spcPts val="40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 for IBM Light"/>
        <a:ea typeface="Helvetica Neue for IBM Light"/>
        <a:cs typeface="Helvetica Neue for IBM Light"/>
        <a:sym typeface="Helvetica Neue for IBM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4722"/>
    <a:srgbClr val="FFD520"/>
    <a:srgbClr val="24485E"/>
    <a:srgbClr val="C4E439"/>
    <a:srgbClr val="7D24C9"/>
    <a:srgbClr val="6A4360"/>
    <a:srgbClr val="7C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60" autoAdjust="0"/>
    <p:restoredTop sz="90558" autoAdjust="0"/>
  </p:normalViewPr>
  <p:slideViewPr>
    <p:cSldViewPr snapToGrid="0" snapToObjects="1">
      <p:cViewPr varScale="1">
        <p:scale>
          <a:sx n="40" d="100"/>
          <a:sy n="40" d="100"/>
        </p:scale>
        <p:origin x="312" y="60"/>
      </p:cViewPr>
      <p:guideLst>
        <p:guide orient="horz" pos="4320"/>
        <p:guide pos="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71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24485E"/>
                </a:solidFill>
                <a:latin typeface="+mj-lt"/>
                <a:ea typeface="+mj-ea"/>
                <a:cs typeface="+mj-cs"/>
                <a:sym typeface="Helvetica Neue"/>
              </a:rPr>
              <a:t>, because students feel connected to organizations, professors and friends not the University.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5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should</a:t>
            </a:r>
            <a:r>
              <a:rPr lang="en-US" baseline="0" dirty="0" smtClean="0"/>
              <a:t> mention that mentors need to get something out of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5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24485E"/>
                </a:solidFill>
                <a:latin typeface="+mj-lt"/>
                <a:ea typeface="+mj-ea"/>
                <a:cs typeface="+mj-cs"/>
                <a:sym typeface="Helvetica Neue"/>
              </a:rPr>
              <a:t>Student sounds passive but was not.  The point she was making is that she credits the major for getting her mentors.  She was clearly grateful &amp; engaged.  She belongs.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50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24485E"/>
                </a:solidFill>
                <a:latin typeface="+mj-lt"/>
                <a:ea typeface="+mj-ea"/>
                <a:cs typeface="+mj-cs"/>
                <a:sym typeface="Helvetica Neue"/>
              </a:rPr>
              <a:t>that allows for connection between and within the mentor and mentee communities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rgbClr val="24485E"/>
                </a:solidFill>
                <a:latin typeface="+mj-lt"/>
                <a:ea typeface="+mj-ea"/>
                <a:cs typeface="+mj-cs"/>
                <a:sym typeface="Helvetica Neue"/>
              </a:rPr>
              <a:t>Once engaged, then spider it out from there &amp; create more robust engagement with all the </a:t>
            </a:r>
            <a:r>
              <a:rPr lang="en-US" sz="2000" dirty="0" err="1" smtClean="0">
                <a:solidFill>
                  <a:srgbClr val="24485E"/>
                </a:solidFill>
                <a:latin typeface="+mj-lt"/>
                <a:ea typeface="+mj-ea"/>
                <a:cs typeface="+mj-cs"/>
                <a:sym typeface="Helvetica Neue"/>
              </a:rPr>
              <a:t>Univ</a:t>
            </a:r>
            <a:r>
              <a:rPr lang="en-US" sz="2000" smtClean="0">
                <a:solidFill>
                  <a:srgbClr val="24485E"/>
                </a:solidFill>
                <a:latin typeface="+mj-lt"/>
                <a:ea typeface="+mj-ea"/>
                <a:cs typeface="+mj-cs"/>
                <a:sym typeface="Helvetica Neue"/>
              </a:rPr>
              <a:t> has to offer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5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5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6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992624" y="424687"/>
            <a:ext cx="2951838" cy="1"/>
          </a:xfrm>
          <a:prstGeom prst="line">
            <a:avLst/>
          </a:prstGeom>
          <a:ln w="127000">
            <a:solidFill>
              <a:srgbClr val="4179B4"/>
            </a:solidFill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3"/>
          </p:nvPr>
        </p:nvSpPr>
        <p:spPr>
          <a:xfrm>
            <a:off x="960966" y="848998"/>
            <a:ext cx="19680617" cy="942844"/>
          </a:xfrm>
          <a:prstGeom prst="rect">
            <a:avLst/>
          </a:prstGeom>
        </p:spPr>
        <p:txBody>
          <a:bodyPr lIns="25400" tIns="25400" rIns="25400" bIns="25400" anchor="b"/>
          <a:lstStyle>
            <a:lvl1pPr marL="0" marR="57150" indent="0" defTabSz="1282700">
              <a:lnSpc>
                <a:spcPct val="80000"/>
              </a:lnSpc>
              <a:spcBef>
                <a:spcPts val="0"/>
              </a:spcBef>
              <a:buSzTx/>
              <a:buNone/>
              <a:defRPr spc="-156">
                <a:solidFill>
                  <a:srgbClr val="53585F"/>
                </a:solidFill>
                <a:uFill>
                  <a:solidFill>
                    <a:srgbClr val="5E5E5E"/>
                  </a:solidFill>
                </a:uFill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Section Title Here</a:t>
            </a:r>
          </a:p>
        </p:txBody>
      </p:sp>
      <p:sp>
        <p:nvSpPr>
          <p:cNvPr id="236" name="Shape 236"/>
          <p:cNvSpPr/>
          <p:nvPr/>
        </p:nvSpPr>
        <p:spPr>
          <a:xfrm>
            <a:off x="938283" y="518515"/>
            <a:ext cx="145299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spcBef>
                <a:spcPts val="0"/>
              </a:spcBef>
              <a:defRPr sz="2000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rPr sz="2000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rPr>
              <a:t>IBM </a:t>
            </a:r>
            <a:r>
              <a:rPr sz="2000" b="1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rPr>
              <a:t>Public Service</a:t>
            </a:r>
          </a:p>
        </p:txBody>
      </p:sp>
      <p:sp>
        <p:nvSpPr>
          <p:cNvPr id="237" name="Shape 237"/>
          <p:cNvSpPr/>
          <p:nvPr/>
        </p:nvSpPr>
        <p:spPr>
          <a:xfrm>
            <a:off x="609188" y="13136596"/>
            <a:ext cx="3971164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solidFill>
                  <a:srgbClr val="53585F"/>
                </a:solidFill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 |  © 2016 IBM Corporation</a:t>
            </a:r>
          </a:p>
        </p:txBody>
      </p:sp>
      <p:pic>
        <p:nvPicPr>
          <p:cNvPr id="2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79" y="12977680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xfrm>
            <a:off x="23235691" y="13136879"/>
            <a:ext cx="170410" cy="18034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r">
              <a:defRPr sz="1400" spc="-28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4126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48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48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48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48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xfrm>
            <a:off x="11969750" y="13093700"/>
            <a:ext cx="4191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44669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Design: 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xfrm>
            <a:off x="1003300" y="3218259"/>
            <a:ext cx="22148800" cy="9639301"/>
          </a:xfrm>
          <a:prstGeom prst="rect">
            <a:avLst/>
          </a:prstGeom>
        </p:spPr>
        <p:txBody>
          <a:bodyPr anchor="t">
            <a:noAutofit/>
          </a:bodyPr>
          <a:lstStyle>
            <a:lvl1pPr marL="508000" marR="57150" indent="-508000" defTabSz="1282700">
              <a:spcBef>
                <a:spcPts val="2600"/>
              </a:spcBef>
              <a:buClr>
                <a:srgbClr val="4278BB"/>
              </a:buClr>
              <a:buSzPct val="120000"/>
              <a:defRPr sz="4800" spc="0"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1pPr>
            <a:lvl2pPr marL="635000" marR="57150" indent="-317500" defTabSz="1282700">
              <a:spcBef>
                <a:spcPts val="800"/>
              </a:spcBef>
              <a:buClr>
                <a:srgbClr val="6C9AD1"/>
              </a:buClr>
              <a:buSzPct val="90000"/>
              <a:buFont typeface="Gill Sans"/>
              <a:defRPr sz="3200" spc="0">
                <a:uFill>
                  <a:solidFill>
                    <a:srgbClr val="5E5E5E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2pPr>
            <a:lvl3pPr marL="952500" marR="57150" indent="-317500" defTabSz="1282700">
              <a:spcBef>
                <a:spcPts val="800"/>
              </a:spcBef>
              <a:buClr>
                <a:srgbClr val="19A548"/>
              </a:buClr>
              <a:buSzPct val="90000"/>
              <a:buChar char="-"/>
              <a:defRPr sz="2200" spc="0">
                <a:solidFill>
                  <a:srgbClr val="53585F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3pPr>
            <a:lvl4pPr marL="1270000" marR="57150" indent="-317500" defTabSz="1282700">
              <a:spcBef>
                <a:spcPts val="800"/>
              </a:spcBef>
              <a:buSzPct val="100000"/>
              <a:buChar char="-"/>
              <a:defRPr sz="1400" spc="0">
                <a:solidFill>
                  <a:srgbClr val="53585F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4pPr>
            <a:lvl5pPr marL="1524000" marR="57150" indent="-254000" defTabSz="1282700">
              <a:spcBef>
                <a:spcPts val="800"/>
              </a:spcBef>
              <a:buSzPct val="100000"/>
              <a:buChar char="-"/>
              <a:defRPr sz="1200" spc="0">
                <a:solidFill>
                  <a:srgbClr val="53585F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952500" y="893712"/>
            <a:ext cx="22148800" cy="1765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6000">
                <a:latin typeface="Lubalin Demi for IBM"/>
                <a:ea typeface="Lubalin Demi for IBM"/>
                <a:cs typeface="Lubalin Demi for IBM"/>
                <a:sym typeface="Lubalin Demi for IBM"/>
              </a:defRPr>
            </a:lvl1pPr>
          </a:lstStyle>
          <a:p>
            <a: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22857537" y="13157200"/>
            <a:ext cx="290679" cy="307341"/>
          </a:xfrm>
          <a:prstGeom prst="rect">
            <a:avLst/>
          </a:prstGeom>
        </p:spPr>
        <p:txBody>
          <a:bodyPr lIns="0" tIns="0" rIns="0" bIns="0"/>
          <a:lstStyle>
            <a:lvl1pPr>
              <a:defRPr spc="-48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Helvetica Neue for IBM Light"/>
                <a:ea typeface="Helvetica Neue for IBM Light"/>
                <a:cs typeface="Helvetica Neue for IBM Light"/>
                <a:sym typeface="Helvetica Neue for IBM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pen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body" idx="13"/>
          </p:nvPr>
        </p:nvSpPr>
        <p:spPr>
          <a:xfrm>
            <a:off x="965199" y="2178051"/>
            <a:ext cx="22453601" cy="105853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57150" marR="57150" indent="6350" defTabSz="1282700">
              <a:spcBef>
                <a:spcPts val="0"/>
              </a:spcBef>
              <a:buSzTx/>
              <a:buNone/>
              <a:defRPr sz="48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Helvetica Neue for IBM Light"/>
                <a:ea typeface="Helvetica Neue for IBM Light"/>
                <a:cs typeface="Helvetica Neue for IBM Light"/>
                <a:sym typeface="Helvetica Neue for IBM Light"/>
              </a:defRPr>
            </a:lvl1pPr>
          </a:lstStyle>
          <a:p>
            <a:r>
              <a:t>Subheader information relevant to the topic</a:t>
            </a:r>
          </a:p>
        </p:txBody>
      </p:sp>
      <p:sp>
        <p:nvSpPr>
          <p:cNvPr id="170" name="Shape 170"/>
          <p:cNvSpPr/>
          <p:nvPr/>
        </p:nvSpPr>
        <p:spPr>
          <a:xfrm>
            <a:off x="992624" y="424687"/>
            <a:ext cx="2951838" cy="1"/>
          </a:xfrm>
          <a:prstGeom prst="line">
            <a:avLst/>
          </a:prstGeom>
          <a:ln w="127000">
            <a:solidFill>
              <a:srgbClr val="7CC7FF"/>
            </a:solidFill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4"/>
          </p:nvPr>
        </p:nvSpPr>
        <p:spPr>
          <a:xfrm>
            <a:off x="960966" y="836298"/>
            <a:ext cx="19680617" cy="942844"/>
          </a:xfrm>
          <a:prstGeom prst="rect">
            <a:avLst/>
          </a:prstGeom>
        </p:spPr>
        <p:txBody>
          <a:bodyPr lIns="25400" tIns="25400" rIns="25400" bIns="25400" anchor="b"/>
          <a:lstStyle>
            <a:lvl1pPr marL="0" marR="57150" indent="0" defTabSz="1282700">
              <a:lnSpc>
                <a:spcPct val="80000"/>
              </a:lnSpc>
              <a:spcBef>
                <a:spcPts val="0"/>
              </a:spcBef>
              <a:buSzTx/>
              <a:buNone/>
              <a:defRPr spc="-156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Title Intro or Slide Subject Header</a:t>
            </a:r>
          </a:p>
        </p:txBody>
      </p:sp>
      <p:sp>
        <p:nvSpPr>
          <p:cNvPr id="172" name="Shape 172"/>
          <p:cNvSpPr/>
          <p:nvPr/>
        </p:nvSpPr>
        <p:spPr>
          <a:xfrm>
            <a:off x="938283" y="518515"/>
            <a:ext cx="145299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spcBef>
                <a:spcPts val="0"/>
              </a:spcBef>
              <a:defRPr sz="2000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t>IBM </a:t>
            </a:r>
            <a:r>
              <a:rPr b="1"/>
              <a:t>Public Service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23235691" y="13136879"/>
            <a:ext cx="170410" cy="18034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r">
              <a:defRPr sz="1400" spc="-28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Design: 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967224" y="424687"/>
            <a:ext cx="22178528" cy="1"/>
          </a:xfrm>
          <a:prstGeom prst="line">
            <a:avLst/>
          </a:prstGeom>
          <a:ln w="38100">
            <a:solidFill>
              <a:srgbClr val="424242"/>
            </a:solidFill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952500" y="624631"/>
            <a:ext cx="19680616" cy="1765301"/>
          </a:xfrm>
          <a:prstGeom prst="rect">
            <a:avLst/>
          </a:prstGeom>
        </p:spPr>
        <p:txBody>
          <a:bodyPr lIns="25400" tIns="25400" rIns="25400" bIns="25400" anchor="t"/>
          <a:lstStyle>
            <a:lvl1pPr marR="57150" defTabSz="1282700">
              <a:lnSpc>
                <a:spcPct val="80000"/>
              </a:lnSpc>
              <a:defRPr sz="5200" spc="-156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xfrm>
            <a:off x="1003300" y="3218259"/>
            <a:ext cx="22148800" cy="9639301"/>
          </a:xfrm>
          <a:prstGeom prst="rect">
            <a:avLst/>
          </a:prstGeom>
        </p:spPr>
        <p:txBody>
          <a:bodyPr anchor="t"/>
          <a:lstStyle>
            <a:lvl1pPr marR="57150" defTabSz="1282700">
              <a:spcBef>
                <a:spcPts val="2500"/>
              </a:spcBef>
              <a:buClr>
                <a:srgbClr val="1EB2EE"/>
              </a:buClr>
              <a:buSzPct val="120000"/>
              <a:defRPr spc="-10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1pPr>
            <a:lvl2pPr marL="1016000" marR="57150" indent="-381000" defTabSz="1282700">
              <a:spcBef>
                <a:spcPts val="800"/>
              </a:spcBef>
              <a:buClr>
                <a:srgbClr val="82BF41"/>
              </a:buClr>
              <a:buSzPct val="125000"/>
              <a:buFont typeface="Gill Sans"/>
              <a:defRPr sz="3200" spc="-64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2pPr>
            <a:lvl3pPr marL="1333500" marR="57150" indent="-317500" defTabSz="1282700">
              <a:spcBef>
                <a:spcPts val="800"/>
              </a:spcBef>
              <a:buClr>
                <a:srgbClr val="19A548"/>
              </a:buClr>
              <a:buSzPct val="125000"/>
              <a:buChar char="-"/>
              <a:defRPr sz="2200" spc="-4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3pPr>
            <a:lvl4pPr marL="1651000" marR="57150" indent="-317500" defTabSz="1282700">
              <a:spcBef>
                <a:spcPts val="800"/>
              </a:spcBef>
              <a:buSzPct val="100000"/>
              <a:buChar char="-"/>
              <a:defRPr sz="1400" spc="-28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4pPr>
            <a:lvl5pPr marL="1841500" marR="57150" indent="-254000" defTabSz="1282700">
              <a:spcBef>
                <a:spcPts val="800"/>
              </a:spcBef>
              <a:buSzPct val="100000"/>
              <a:buChar char="-"/>
              <a:defRPr sz="1200" spc="-2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hape 201"/>
          <p:cNvSpPr/>
          <p:nvPr/>
        </p:nvSpPr>
        <p:spPr>
          <a:xfrm>
            <a:off x="20633115" y="192831"/>
            <a:ext cx="2663191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6000">
                <a:solidFill>
                  <a:schemeClr val="accent5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DRAFT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xfrm>
            <a:off x="22912071" y="13157200"/>
            <a:ext cx="181611" cy="1803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spc="-28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81498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992624" y="424687"/>
            <a:ext cx="2951838" cy="1"/>
          </a:xfrm>
          <a:prstGeom prst="line">
            <a:avLst/>
          </a:prstGeom>
          <a:ln w="127000">
            <a:solidFill>
              <a:schemeClr val="accent1">
                <a:satOff val="-3355"/>
                <a:lumOff val="26614"/>
              </a:schemeClr>
            </a:solidFill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3"/>
          </p:nvPr>
        </p:nvSpPr>
        <p:spPr>
          <a:xfrm>
            <a:off x="960966" y="861698"/>
            <a:ext cx="19680617" cy="942844"/>
          </a:xfrm>
          <a:prstGeom prst="rect">
            <a:avLst/>
          </a:prstGeom>
        </p:spPr>
        <p:txBody>
          <a:bodyPr lIns="25400" tIns="25400" rIns="25400" bIns="25400" anchor="b"/>
          <a:lstStyle>
            <a:lvl1pPr marL="0" marR="57150" indent="0" defTabSz="1282700">
              <a:lnSpc>
                <a:spcPct val="80000"/>
              </a:lnSpc>
              <a:spcBef>
                <a:spcPts val="0"/>
              </a:spcBef>
              <a:buSzTx/>
              <a:buNone/>
              <a:defRPr spc="-156">
                <a:solidFill>
                  <a:srgbClr val="53585F"/>
                </a:solidFill>
                <a:uFill>
                  <a:solidFill>
                    <a:srgbClr val="5E5E5E"/>
                  </a:solidFill>
                </a:uFill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Slide Title Placed Here</a:t>
            </a:r>
          </a:p>
        </p:txBody>
      </p:sp>
      <p:sp>
        <p:nvSpPr>
          <p:cNvPr id="151" name="Shape 151"/>
          <p:cNvSpPr/>
          <p:nvPr/>
        </p:nvSpPr>
        <p:spPr>
          <a:xfrm>
            <a:off x="938283" y="518515"/>
            <a:ext cx="145299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spcBef>
                <a:spcPts val="0"/>
              </a:spcBef>
              <a:defRPr sz="2000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rPr sz="2000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rPr>
              <a:t>IBM </a:t>
            </a:r>
            <a:r>
              <a:rPr sz="2000" b="1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rPr>
              <a:t>Public Service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23235691" y="13136879"/>
            <a:ext cx="170410" cy="18034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r">
              <a:defRPr sz="1400" spc="-28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776629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pen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body" idx="13"/>
          </p:nvPr>
        </p:nvSpPr>
        <p:spPr>
          <a:xfrm>
            <a:off x="965199" y="2178051"/>
            <a:ext cx="22453601" cy="105853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57150" marR="57150" indent="6350" defTabSz="1282700">
              <a:spcBef>
                <a:spcPts val="0"/>
              </a:spcBef>
              <a:buSzTx/>
              <a:buNone/>
              <a:defRPr sz="48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Helvetica Neue for IBM Light"/>
                <a:ea typeface="Helvetica Neue for IBM Light"/>
                <a:cs typeface="Helvetica Neue for IBM Light"/>
                <a:sym typeface="Helvetica Neue for IBM Light"/>
              </a:defRPr>
            </a:lvl1pPr>
          </a:lstStyle>
          <a:p>
            <a:r>
              <a:t>Subheader information relevant to the topic</a:t>
            </a:r>
          </a:p>
        </p:txBody>
      </p:sp>
      <p:sp>
        <p:nvSpPr>
          <p:cNvPr id="170" name="Shape 170"/>
          <p:cNvSpPr/>
          <p:nvPr/>
        </p:nvSpPr>
        <p:spPr>
          <a:xfrm>
            <a:off x="992624" y="424687"/>
            <a:ext cx="2951838" cy="1"/>
          </a:xfrm>
          <a:prstGeom prst="line">
            <a:avLst/>
          </a:prstGeom>
          <a:ln w="127000">
            <a:solidFill>
              <a:srgbClr val="7CC7FF"/>
            </a:solidFill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4"/>
          </p:nvPr>
        </p:nvSpPr>
        <p:spPr>
          <a:xfrm>
            <a:off x="960966" y="836298"/>
            <a:ext cx="19680617" cy="942844"/>
          </a:xfrm>
          <a:prstGeom prst="rect">
            <a:avLst/>
          </a:prstGeom>
        </p:spPr>
        <p:txBody>
          <a:bodyPr lIns="25400" tIns="25400" rIns="25400" bIns="25400" anchor="b"/>
          <a:lstStyle>
            <a:lvl1pPr marL="0" marR="57150" indent="0" defTabSz="1282700">
              <a:lnSpc>
                <a:spcPct val="80000"/>
              </a:lnSpc>
              <a:spcBef>
                <a:spcPts val="0"/>
              </a:spcBef>
              <a:buSzTx/>
              <a:buNone/>
              <a:defRPr spc="-156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Title Intro or Slide Subject Header</a:t>
            </a:r>
          </a:p>
        </p:txBody>
      </p:sp>
      <p:sp>
        <p:nvSpPr>
          <p:cNvPr id="172" name="Shape 172"/>
          <p:cNvSpPr/>
          <p:nvPr/>
        </p:nvSpPr>
        <p:spPr>
          <a:xfrm>
            <a:off x="938283" y="518515"/>
            <a:ext cx="145299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spcBef>
                <a:spcPts val="0"/>
              </a:spcBef>
              <a:defRPr sz="2000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rPr sz="2000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rPr>
              <a:t>IBM </a:t>
            </a:r>
            <a:r>
              <a:rPr sz="2000" b="1" cap="all">
                <a:solidFill>
                  <a:srgbClr val="53585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rPr>
              <a:t>Public Service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23235691" y="13136879"/>
            <a:ext cx="170410" cy="18034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r">
              <a:defRPr sz="1400" spc="-28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4614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BM Design: 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967224" y="424687"/>
            <a:ext cx="22178528" cy="1"/>
          </a:xfrm>
          <a:prstGeom prst="line">
            <a:avLst/>
          </a:prstGeom>
          <a:ln w="38100">
            <a:solidFill>
              <a:srgbClr val="424242"/>
            </a:solidFill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952500" y="624631"/>
            <a:ext cx="19680616" cy="1765301"/>
          </a:xfrm>
          <a:prstGeom prst="rect">
            <a:avLst/>
          </a:prstGeom>
        </p:spPr>
        <p:txBody>
          <a:bodyPr lIns="25400" tIns="25400" rIns="25400" bIns="25400" anchor="t"/>
          <a:lstStyle>
            <a:lvl1pPr marR="57150" defTabSz="1282700">
              <a:lnSpc>
                <a:spcPct val="80000"/>
              </a:lnSpc>
              <a:defRPr sz="5200" spc="-156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xfrm>
            <a:off x="1003300" y="3218259"/>
            <a:ext cx="22148800" cy="9639301"/>
          </a:xfrm>
          <a:prstGeom prst="rect">
            <a:avLst/>
          </a:prstGeom>
        </p:spPr>
        <p:txBody>
          <a:bodyPr anchor="t"/>
          <a:lstStyle>
            <a:lvl1pPr marR="57150" defTabSz="1282700">
              <a:spcBef>
                <a:spcPts val="2500"/>
              </a:spcBef>
              <a:buClr>
                <a:srgbClr val="1EB2EE"/>
              </a:buClr>
              <a:buSzPct val="120000"/>
              <a:defRPr spc="-10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1pPr>
            <a:lvl2pPr marL="1016000" marR="57150" indent="-381000" defTabSz="1282700">
              <a:spcBef>
                <a:spcPts val="800"/>
              </a:spcBef>
              <a:buClr>
                <a:srgbClr val="82BF41"/>
              </a:buClr>
              <a:buSzPct val="125000"/>
              <a:buFont typeface="Gill Sans"/>
              <a:defRPr sz="3200" spc="-64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2pPr>
            <a:lvl3pPr marL="1333500" marR="57150" indent="-317500" defTabSz="1282700">
              <a:spcBef>
                <a:spcPts val="800"/>
              </a:spcBef>
              <a:buClr>
                <a:srgbClr val="19A548"/>
              </a:buClr>
              <a:buSzPct val="125000"/>
              <a:buChar char="-"/>
              <a:defRPr sz="2200" spc="-4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3pPr>
            <a:lvl4pPr marL="1651000" marR="57150" indent="-317500" defTabSz="1282700">
              <a:spcBef>
                <a:spcPts val="800"/>
              </a:spcBef>
              <a:buSzPct val="100000"/>
              <a:buChar char="-"/>
              <a:defRPr sz="1400" spc="-28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4pPr>
            <a:lvl5pPr marL="1841500" marR="57150" indent="-254000" defTabSz="1282700">
              <a:spcBef>
                <a:spcPts val="800"/>
              </a:spcBef>
              <a:buSzPct val="100000"/>
              <a:buChar char="-"/>
              <a:defRPr sz="1200" spc="-2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hape 201"/>
          <p:cNvSpPr/>
          <p:nvPr/>
        </p:nvSpPr>
        <p:spPr>
          <a:xfrm>
            <a:off x="20633115" y="192831"/>
            <a:ext cx="2663191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6000">
                <a:solidFill>
                  <a:schemeClr val="accent5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rPr>
                <a:solidFill>
                  <a:srgbClr val="C82506"/>
                </a:solidFill>
              </a:rPr>
              <a:t>DRAFT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xfrm>
            <a:off x="22912071" y="13157200"/>
            <a:ext cx="181611" cy="1803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spc="-28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40441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Design: Title with Photo and Captio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943570" y="13192769"/>
            <a:ext cx="446399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7150" marR="57150" defTabSz="1282700">
              <a:spcBef>
                <a:spcPts val="0"/>
              </a:spcBef>
              <a:buClr>
                <a:srgbClr val="A9A9A9"/>
              </a:buClr>
              <a:buFont typeface="Arial"/>
              <a:buNone/>
              <a:defRPr sz="1400" spc="-28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HelvNeue Light Italic for IBM"/>
                <a:ea typeface="HelvNeue Light Italic for IBM"/>
                <a:cs typeface="HelvNeue Light Italic for IBM"/>
                <a:sym typeface="HelvNeue Light Italic for IBM"/>
              </a:defRPr>
            </a:pPr>
            <a:r>
              <a:rPr sz="1400" spc="-28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IBM</a:t>
            </a:r>
            <a:r>
              <a:rPr sz="1400" spc="-28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  <a:latin typeface="Lubalin Demi for IBM"/>
                <a:ea typeface="Lubalin Demi for IBM"/>
                <a:cs typeface="Lubalin Demi for IBM"/>
                <a:sym typeface="Lubalin Demi for IBM"/>
              </a:rPr>
              <a:t> </a:t>
            </a:r>
            <a:r>
              <a:rPr sz="1400" spc="-28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Design</a:t>
            </a:r>
            <a:r>
              <a:rPr sz="1400" spc="-28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  ::  IBM Confidential  ::  ©2013 IBM Corporation 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22912071" y="13169900"/>
            <a:ext cx="181611" cy="1803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spc="-28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3"/>
          </p:nvPr>
        </p:nvSpPr>
        <p:spPr>
          <a:xfrm>
            <a:off x="890989" y="5511800"/>
            <a:ext cx="6298923" cy="269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  <a:latin typeface="Lubalin Book for IBM"/>
                <a:ea typeface="Lubalin Book for IBM"/>
                <a:cs typeface="Lubalin Book for IBM"/>
                <a:sym typeface="Lubalin Book for IBM"/>
              </a:defRPr>
            </a:lvl1pPr>
          </a:lstStyle>
          <a:p>
            <a: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2706092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70" r:id="rId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928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42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43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7.jpeg"/><Relationship Id="rId21" Type="http://schemas.openxmlformats.org/officeDocument/2006/relationships/image" Target="../media/image22.png"/><Relationship Id="rId7" Type="http://schemas.openxmlformats.org/officeDocument/2006/relationships/image" Target="../media/image31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29.jpe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28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33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34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35.jpe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37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36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38.jpe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11" Type="http://schemas.openxmlformats.org/officeDocument/2006/relationships/image" Target="../media/image14.png"/><Relationship Id="rId5" Type="http://schemas.openxmlformats.org/officeDocument/2006/relationships/image" Target="../media/image40.jp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39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674" y="-36749"/>
            <a:ext cx="24469348" cy="1378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" y="5054600"/>
            <a:ext cx="24543480" cy="7253224"/>
          </a:xfrm>
          <a:prstGeom prst="rect">
            <a:avLst/>
          </a:prstGeom>
        </p:spPr>
      </p:pic>
      <p:sp>
        <p:nvSpPr>
          <p:cNvPr id="8" name="Shape 301"/>
          <p:cNvSpPr/>
          <p:nvPr/>
        </p:nvSpPr>
        <p:spPr>
          <a:xfrm>
            <a:off x="1220749" y="1558753"/>
            <a:ext cx="22648508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2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dirty="0" smtClean="0"/>
              <a:t>Building Affinity: Terps to UMD</a:t>
            </a:r>
            <a:endParaRPr lang="en-US" sz="12000" b="1" dirty="0">
              <a:sym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5415" y="5155485"/>
            <a:ext cx="1945681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for IBM Light"/>
                <a:ea typeface="Helvetica Neue for IBM Light"/>
                <a:cs typeface="Helvetica Neue for IBM Light"/>
                <a:sym typeface="Helvetica Neue for IBM Light"/>
              </a:rPr>
              <a:t>Rekindling the connection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for IBM Light"/>
              <a:ea typeface="Helvetica Neue for IBM Light"/>
              <a:cs typeface="Helvetica Neue for IBM Light"/>
              <a:sym typeface="Helvetica Neue for IBM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55"/>
          <p:cNvSpPr/>
          <p:nvPr/>
        </p:nvSpPr>
        <p:spPr>
          <a:xfrm>
            <a:off x="0" y="7592"/>
            <a:ext cx="10156192" cy="13708408"/>
          </a:xfrm>
          <a:custGeom>
            <a:avLst/>
            <a:gdLst>
              <a:gd name="connsiteX0" fmla="*/ 21600 w 21600"/>
              <a:gd name="connsiteY0" fmla="*/ 10680 h 21446"/>
              <a:gd name="connsiteX1" fmla="*/ 15052 w 21600"/>
              <a:gd name="connsiteY1" fmla="*/ 0 h 21446"/>
              <a:gd name="connsiteX2" fmla="*/ 6520 w 21600"/>
              <a:gd name="connsiteY2" fmla="*/ 2651 h 21446"/>
              <a:gd name="connsiteX3" fmla="*/ 0 w 21600"/>
              <a:gd name="connsiteY3" fmla="*/ 21446 h 21446"/>
              <a:gd name="connsiteX4" fmla="*/ 15057 w 21600"/>
              <a:gd name="connsiteY4" fmla="*/ 21317 h 21446"/>
              <a:gd name="connsiteX5" fmla="*/ 21600 w 21600"/>
              <a:gd name="connsiteY5" fmla="*/ 10680 h 21446"/>
              <a:gd name="connsiteX0" fmla="*/ 21600 w 21600"/>
              <a:gd name="connsiteY0" fmla="*/ 10732 h 21498"/>
              <a:gd name="connsiteX1" fmla="*/ 15052 w 21600"/>
              <a:gd name="connsiteY1" fmla="*/ 52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21600 w 21600"/>
              <a:gd name="connsiteY0" fmla="*/ 10732 h 21498"/>
              <a:gd name="connsiteX1" fmla="*/ 14879 w 21600"/>
              <a:gd name="connsiteY1" fmla="*/ 1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17900 w 17900"/>
              <a:gd name="connsiteY0" fmla="*/ 10732 h 21369"/>
              <a:gd name="connsiteX1" fmla="*/ 11179 w 17900"/>
              <a:gd name="connsiteY1" fmla="*/ 1 h 21369"/>
              <a:gd name="connsiteX2" fmla="*/ 0 w 17900"/>
              <a:gd name="connsiteY2" fmla="*/ 0 h 21369"/>
              <a:gd name="connsiteX3" fmla="*/ 3955 w 17900"/>
              <a:gd name="connsiteY3" fmla="*/ 20529 h 21369"/>
              <a:gd name="connsiteX4" fmla="*/ 11357 w 17900"/>
              <a:gd name="connsiteY4" fmla="*/ 21369 h 21369"/>
              <a:gd name="connsiteX5" fmla="*/ 17900 w 17900"/>
              <a:gd name="connsiteY5" fmla="*/ 10732 h 2136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357 w 17900"/>
              <a:gd name="connsiteY4" fmla="*/ 21369 h 21549"/>
              <a:gd name="connsiteX5" fmla="*/ 17900 w 17900"/>
              <a:gd name="connsiteY5" fmla="*/ 10732 h 21549"/>
              <a:gd name="connsiteX0" fmla="*/ 17900 w 17900"/>
              <a:gd name="connsiteY0" fmla="*/ 10732 h 22491"/>
              <a:gd name="connsiteX1" fmla="*/ 11179 w 17900"/>
              <a:gd name="connsiteY1" fmla="*/ 1 h 22491"/>
              <a:gd name="connsiteX2" fmla="*/ 0 w 17900"/>
              <a:gd name="connsiteY2" fmla="*/ 0 h 22491"/>
              <a:gd name="connsiteX3" fmla="*/ 41 w 17900"/>
              <a:gd name="connsiteY3" fmla="*/ 21549 h 22491"/>
              <a:gd name="connsiteX4" fmla="*/ 11357 w 17900"/>
              <a:gd name="connsiteY4" fmla="*/ 22491 h 22491"/>
              <a:gd name="connsiteX5" fmla="*/ 17900 w 17900"/>
              <a:gd name="connsiteY5" fmla="*/ 10732 h 22491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7788 w 17900"/>
              <a:gd name="connsiteY4" fmla="*/ 21063 h 21549"/>
              <a:gd name="connsiteX5" fmla="*/ 17900 w 17900"/>
              <a:gd name="connsiteY5" fmla="*/ 10732 h 2154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241 w 17900"/>
              <a:gd name="connsiteY4" fmla="*/ 21522 h 21549"/>
              <a:gd name="connsiteX5" fmla="*/ 17900 w 17900"/>
              <a:gd name="connsiteY5" fmla="*/ 10732 h 21549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1008 w 17900"/>
              <a:gd name="connsiteY3" fmla="*/ 20778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406"/>
              <a:gd name="connsiteX1" fmla="*/ 11179 w 17900"/>
              <a:gd name="connsiteY1" fmla="*/ 1 h 21406"/>
              <a:gd name="connsiteX2" fmla="*/ 0 w 17900"/>
              <a:gd name="connsiteY2" fmla="*/ 0 h 21406"/>
              <a:gd name="connsiteX3" fmla="*/ 9 w 17900"/>
              <a:gd name="connsiteY3" fmla="*/ 21406 h 21406"/>
              <a:gd name="connsiteX4" fmla="*/ 11080 w 17900"/>
              <a:gd name="connsiteY4" fmla="*/ 21094 h 21406"/>
              <a:gd name="connsiteX5" fmla="*/ 17900 w 17900"/>
              <a:gd name="connsiteY5" fmla="*/ 10732 h 21406"/>
              <a:gd name="connsiteX0" fmla="*/ 17900 w 17900"/>
              <a:gd name="connsiteY0" fmla="*/ 10732 h 21408"/>
              <a:gd name="connsiteX1" fmla="*/ 11179 w 17900"/>
              <a:gd name="connsiteY1" fmla="*/ 1 h 21408"/>
              <a:gd name="connsiteX2" fmla="*/ 0 w 17900"/>
              <a:gd name="connsiteY2" fmla="*/ 0 h 21408"/>
              <a:gd name="connsiteX3" fmla="*/ 9 w 17900"/>
              <a:gd name="connsiteY3" fmla="*/ 21406 h 21408"/>
              <a:gd name="connsiteX4" fmla="*/ 11209 w 17900"/>
              <a:gd name="connsiteY4" fmla="*/ 21408 h 21408"/>
              <a:gd name="connsiteX5" fmla="*/ 17900 w 17900"/>
              <a:gd name="connsiteY5" fmla="*/ 10732 h 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0" h="21408" extrusionOk="0">
                <a:moveTo>
                  <a:pt x="17900" y="10732"/>
                </a:moveTo>
                <a:lnTo>
                  <a:pt x="11179" y="1"/>
                </a:lnTo>
                <a:lnTo>
                  <a:pt x="0" y="0"/>
                </a:lnTo>
                <a:cubicBezTo>
                  <a:pt x="14" y="7183"/>
                  <a:pt x="-5" y="14223"/>
                  <a:pt x="9" y="21406"/>
                </a:cubicBezTo>
                <a:lnTo>
                  <a:pt x="11209" y="21408"/>
                </a:lnTo>
                <a:lnTo>
                  <a:pt x="17900" y="10732"/>
                </a:lnTo>
                <a:close/>
              </a:path>
            </a:pathLst>
          </a:custGeom>
          <a:solidFill>
            <a:srgbClr val="2448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solidFill>
                  <a:srgbClr val="DFE9E9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17988102" y="9241536"/>
            <a:ext cx="610235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3600">
                <a:solidFill>
                  <a:srgbClr val="53585F"/>
                </a:solidFill>
                <a:latin typeface="Lubalin Book for IBM"/>
                <a:ea typeface="Lubalin Book for IBM"/>
                <a:cs typeface="Lubalin Book for IBM"/>
                <a:sym typeface="Lubalin Book for IBM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Diversity in thought makes for strong solutions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36735" y="2578724"/>
            <a:ext cx="7496418" cy="88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/>
          <a:lstStyle/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r>
              <a:rPr lang="en-US" b="1" dirty="0" smtClean="0"/>
              <a:t>Prioritization</a:t>
            </a:r>
          </a:p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endParaRPr sz="1500" dirty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Mentors</a:t>
            </a:r>
            <a:r>
              <a:rPr lang="en-US" dirty="0" smtClean="0"/>
              <a:t>: </a:t>
            </a:r>
            <a:r>
              <a:rPr lang="en-US" i="1" dirty="0" smtClean="0"/>
              <a:t>Know me and deliver stuff pertinent to me, Create </a:t>
            </a:r>
            <a:r>
              <a:rPr lang="en-US" i="1" dirty="0"/>
              <a:t>a Mentor Community, Gamify it based on satisfaction</a:t>
            </a:r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lang="en-US" sz="1500" dirty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/>
              <a:t>Mentees</a:t>
            </a:r>
            <a:r>
              <a:rPr lang="en-US" dirty="0"/>
              <a:t>: </a:t>
            </a:r>
            <a:r>
              <a:rPr lang="en-US" i="1" dirty="0"/>
              <a:t>Automated Matching, Facilitate initial </a:t>
            </a:r>
            <a:r>
              <a:rPr lang="en-US" i="1" dirty="0" smtClean="0"/>
              <a:t>interactions, </a:t>
            </a:r>
            <a:r>
              <a:rPr lang="en-US" i="1" dirty="0"/>
              <a:t>Humanizing of Mentors through success and setback stories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lang="en-US" dirty="0"/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450" name="Shape 450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pic>
        <p:nvPicPr>
          <p:cNvPr id="4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79" y="12977680"/>
            <a:ext cx="975952" cy="39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4" t="7805" r="4278" b="10569"/>
          <a:stretch/>
        </p:blipFill>
        <p:spPr>
          <a:xfrm>
            <a:off x="17667729" y="2578724"/>
            <a:ext cx="6422727" cy="8183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27" y="2578724"/>
            <a:ext cx="6988561" cy="9342997"/>
          </a:xfrm>
          <a:prstGeom prst="rect">
            <a:avLst/>
          </a:prstGeom>
        </p:spPr>
      </p:pic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298832" y="12115992"/>
            <a:ext cx="806409" cy="660742"/>
            <a:chOff x="268133" y="2554114"/>
            <a:chExt cx="426262" cy="378968"/>
          </a:xfrm>
        </p:grpSpPr>
        <p:pic>
          <p:nvPicPr>
            <p:cNvPr id="13" name="Picture 12" descr="D:\Documents\MyWork\1-UX\Status Reporting\Chiclets\1-Missi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4" y="2577320"/>
              <a:ext cx="355553" cy="35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68133" y="2554114"/>
              <a:ext cx="426262" cy="3621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8212706" y="12115992"/>
            <a:ext cx="842249" cy="704725"/>
            <a:chOff x="737939" y="2549969"/>
            <a:chExt cx="426262" cy="397505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737939" y="2549969"/>
              <a:ext cx="426262" cy="36239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0" name="Picture 19" descr="D:\Documents\MyWork\1-UX\Status Reporting\Chiclets\2-Research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91" y="2567864"/>
              <a:ext cx="379610" cy="37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11777430" y="12115992"/>
            <a:ext cx="794766" cy="700609"/>
            <a:chOff x="1659214" y="2554113"/>
            <a:chExt cx="426262" cy="383663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3" name="Picture 22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16145033" y="12115992"/>
            <a:ext cx="833929" cy="728497"/>
            <a:chOff x="2119851" y="2549967"/>
            <a:chExt cx="426262" cy="394613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119851" y="2549967"/>
              <a:ext cx="426262" cy="36247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6" name="Picture 25" descr="D:\Documents\MyWork\1-UX\Status Reporting\Chiclets\5-Hills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017" y="2577109"/>
              <a:ext cx="367471" cy="367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9109983" y="12115992"/>
            <a:ext cx="834855" cy="680271"/>
            <a:chOff x="2580490" y="2554112"/>
            <a:chExt cx="426262" cy="385917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580490" y="2554112"/>
              <a:ext cx="426262" cy="3621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9" name="Picture 28" descr="D:\Documents\MyWork\1-UX\Status Reporting\Chiclets\6-Concept Evaluati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160" y="2567488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7059068" y="12115992"/>
            <a:ext cx="833929" cy="723002"/>
            <a:chOff x="3041127" y="2549968"/>
            <a:chExt cx="426262" cy="391649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041127" y="2549968"/>
              <a:ext cx="426262" cy="36248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2" name="Picture 31" descr="D:\Documents\MyWork\1-UX\Status Reporting\Chiclets\7-Inspirati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987" y="2569076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17967000" y="12115992"/>
            <a:ext cx="833929" cy="687842"/>
            <a:chOff x="3501764" y="2553331"/>
            <a:chExt cx="426262" cy="372653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501764" y="2553331"/>
              <a:ext cx="426262" cy="36253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5" name="Picture 34" descr="D:\Documents\MyWork\1-UX\Status Reporting\Chiclets\8-Design Principles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028" y="2567487"/>
              <a:ext cx="358497" cy="358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12625941" y="12115992"/>
            <a:ext cx="820787" cy="696131"/>
            <a:chOff x="3962401" y="2553737"/>
            <a:chExt cx="426262" cy="382183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8" name="Picture 37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15261536" y="12115992"/>
            <a:ext cx="833929" cy="721904"/>
            <a:chOff x="4423039" y="2553331"/>
            <a:chExt cx="426262" cy="391249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4423039" y="2553331"/>
              <a:ext cx="426262" cy="36206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1" name="Picture 40" descr="D:\Documents\MyWork\1-UX\Status Reporting\Chiclets\10-Journey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899" y="2572039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10004191" y="12115992"/>
            <a:ext cx="819763" cy="713599"/>
            <a:chOff x="4883677" y="2553737"/>
            <a:chExt cx="426262" cy="394648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4883677" y="2553737"/>
              <a:ext cx="426262" cy="36250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4" name="Picture 43" descr="D:\Documents\MyWork\1-UX\Status Reporting\Chiclets\11-Wireframes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977" y="2575923"/>
              <a:ext cx="372462" cy="37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18875149" y="12115992"/>
            <a:ext cx="833929" cy="729595"/>
            <a:chOff x="5344315" y="2553331"/>
            <a:chExt cx="426262" cy="395054"/>
          </a:xfrm>
        </p:grpSpPr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44315" y="2553331"/>
              <a:ext cx="426262" cy="36233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7" name="Picture 46" descr="D:\Documents\MyWork\1-UX\Status Reporting\Chiclets\12-Lofi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189" y="2553331"/>
              <a:ext cx="395054" cy="39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22552562" y="12115992"/>
            <a:ext cx="848050" cy="680356"/>
            <a:chOff x="5800371" y="2548905"/>
            <a:chExt cx="426262" cy="368809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5800371" y="2550097"/>
              <a:ext cx="426262" cy="36225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0" name="Picture 49" descr="D:\Documents\MyWork\1-UX\Status Reporting\Chiclets\13-Evaluative Research &amp; Refine Designs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631" y="2548905"/>
              <a:ext cx="368809" cy="36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21654112" y="12115992"/>
            <a:ext cx="848050" cy="733113"/>
            <a:chOff x="6265589" y="2555780"/>
            <a:chExt cx="426262" cy="396702"/>
          </a:xfrm>
        </p:grpSpPr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6265589" y="2555780"/>
              <a:ext cx="426262" cy="36220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3" name="Picture 52" descr="D:\Documents\MyWork\1-UX\Status Reporting\Chiclets\14-Hifi &amp; Stories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072" y="2575952"/>
              <a:ext cx="376530" cy="37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23471227" y="12115992"/>
            <a:ext cx="848050" cy="669365"/>
            <a:chOff x="6719351" y="2555780"/>
            <a:chExt cx="426262" cy="362281"/>
          </a:xfrm>
        </p:grpSpPr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719351" y="2555780"/>
              <a:ext cx="426262" cy="36228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6" name="Picture 55" descr="D:\Documents\MyWork\1-UX\Status Reporting\Chiclets\15-Playback Zero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7476" y="2581238"/>
              <a:ext cx="331009" cy="33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10891178" y="12115992"/>
            <a:ext cx="802731" cy="661054"/>
            <a:chOff x="1301701" y="2549968"/>
            <a:chExt cx="426262" cy="384062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301701" y="2549968"/>
              <a:ext cx="426262" cy="3620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9" name="Picture 58" descr="C:\Temp\notesC4A9C8\3-Sponsor Users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798" y="2562656"/>
              <a:ext cx="371374" cy="371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20752749" y="12115992"/>
            <a:ext cx="848050" cy="693545"/>
            <a:chOff x="7814017" y="2548905"/>
            <a:chExt cx="426262" cy="375979"/>
          </a:xfrm>
        </p:grpSpPr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7814017" y="2548905"/>
              <a:ext cx="426262" cy="36227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2" name="Picture 61" descr="C:\Temp\notesC4A9C8\Client Playback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64" y="2559369"/>
              <a:ext cx="365515" cy="36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19839087" y="12115992"/>
            <a:ext cx="848050" cy="681455"/>
            <a:chOff x="7284475" y="2553014"/>
            <a:chExt cx="426262" cy="369156"/>
          </a:xfrm>
        </p:grpSpPr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7284475" y="2553014"/>
              <a:ext cx="426262" cy="3620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5" name="Picture 64" descr="C:\Temp\notesC4A9C8\Stakeholder Playback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189" y="2569561"/>
              <a:ext cx="352609" cy="352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13517343" y="12115992"/>
            <a:ext cx="817309" cy="695671"/>
            <a:chOff x="1659214" y="2554113"/>
            <a:chExt cx="426262" cy="383663"/>
          </a:xfrm>
        </p:grpSpPr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8" name="Picture 67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14382403" y="12115992"/>
            <a:ext cx="833929" cy="705422"/>
            <a:chOff x="3962401" y="2553737"/>
            <a:chExt cx="426262" cy="382183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1" name="Picture 70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72"/>
          <p:cNvGrpSpPr/>
          <p:nvPr/>
        </p:nvGrpSpPr>
        <p:grpSpPr>
          <a:xfrm>
            <a:off x="366066" y="192091"/>
            <a:ext cx="2274124" cy="1947554"/>
            <a:chOff x="366066" y="192091"/>
            <a:chExt cx="2274124" cy="1947554"/>
          </a:xfrm>
        </p:grpSpPr>
        <p:sp>
          <p:nvSpPr>
            <p:cNvPr id="74" name="Rounded Rectangle 73"/>
            <p:cNvSpPr/>
            <p:nvPr/>
          </p:nvSpPr>
          <p:spPr>
            <a:xfrm>
              <a:off x="366066" y="192091"/>
              <a:ext cx="2274124" cy="19475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366066" y="1112703"/>
              <a:ext cx="227412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80951" y="1361608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30454" y="872192"/>
              <a:ext cx="0" cy="125799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31714" y="880132"/>
              <a:ext cx="0" cy="12500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222337" y="868638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608653" y="865881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1" name="Rectangle 80"/>
            <p:cNvSpPr/>
            <p:nvPr/>
          </p:nvSpPr>
          <p:spPr>
            <a:xfrm>
              <a:off x="1943944" y="893134"/>
              <a:ext cx="350489" cy="203924"/>
            </a:xfrm>
            <a:prstGeom prst="rect">
              <a:avLst/>
            </a:prstGeom>
            <a:solidFill>
              <a:srgbClr val="D1472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1941813" y="869423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306862" y="885194"/>
              <a:ext cx="0" cy="1242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81670" y="1605015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86004" y="1873702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Rounded Rectangle 85"/>
            <p:cNvSpPr/>
            <p:nvPr/>
          </p:nvSpPr>
          <p:spPr>
            <a:xfrm>
              <a:off x="366066" y="192091"/>
              <a:ext cx="2274124" cy="688769"/>
            </a:xfrm>
            <a:prstGeom prst="roundRect">
              <a:avLst/>
            </a:prstGeom>
            <a:solidFill>
              <a:srgbClr val="FFD5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November</a:t>
              </a:r>
              <a:endParaRPr lang="en-US" b="1" dirty="0"/>
            </a:p>
          </p:txBody>
        </p:sp>
      </p:grpSp>
      <p:sp>
        <p:nvSpPr>
          <p:cNvPr id="87" name="Rectangle 1"/>
          <p:cNvSpPr>
            <a:spLocks noChangeArrowheads="1"/>
          </p:cNvSpPr>
          <p:nvPr/>
        </p:nvSpPr>
        <p:spPr bwMode="auto">
          <a:xfrm>
            <a:off x="7289649" y="12100005"/>
            <a:ext cx="9333240" cy="735063"/>
          </a:xfrm>
          <a:prstGeom prst="rect">
            <a:avLst/>
          </a:prstGeom>
          <a:solidFill>
            <a:schemeClr val="bg1">
              <a:lumMod val="65000"/>
              <a:alpha val="43137"/>
            </a:schemeClr>
          </a:solidFill>
          <a:ln>
            <a:noFill/>
          </a:ln>
        </p:spPr>
        <p:txBody>
          <a:bodyPr lIns="50800" tIns="50800" rIns="50800" bIns="50800" anchor="ctr"/>
          <a:lstStyle>
            <a:lvl1pPr marL="857250" indent="-4572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marL="742950" indent="-28575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marL="11430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marL="16002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marL="20574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25146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9718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34290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8862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eaLnBrk="1"/>
            <a:endParaRPr lang="en-US" altLang="en-US" sz="5800"/>
          </a:p>
        </p:txBody>
      </p:sp>
    </p:spTree>
    <p:extLst>
      <p:ext uri="{BB962C8B-B14F-4D97-AF65-F5344CB8AC3E}">
        <p14:creationId xmlns:p14="http://schemas.microsoft.com/office/powerpoint/2010/main" val="2981304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DAP_portfolio_slides.012-filtered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Shape 461"/>
          <p:cNvSpPr/>
          <p:nvPr/>
        </p:nvSpPr>
        <p:spPr>
          <a:xfrm>
            <a:off x="0" y="0"/>
            <a:ext cx="12123174" cy="2772697"/>
          </a:xfrm>
          <a:prstGeom prst="rect">
            <a:avLst/>
          </a:prstGeom>
          <a:solidFill>
            <a:srgbClr val="24485E">
              <a:alpha val="7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57150" marR="57150" algn="ctr" defTabSz="1282700">
              <a:spcBef>
                <a:spcPts val="0"/>
              </a:spcBef>
              <a:defRPr sz="5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609188" y="929147"/>
            <a:ext cx="1090122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/>
          <a:lstStyle/>
          <a:p>
            <a:pPr marR="57150" defTabSz="1282700">
              <a:lnSpc>
                <a:spcPct val="80000"/>
              </a:lnSpc>
              <a:spcBef>
                <a:spcPts val="2100"/>
              </a:spcBef>
              <a:defRPr sz="5300" b="1" spc="-105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rPr lang="en-US" sz="9600" dirty="0" smtClean="0">
                <a:solidFill>
                  <a:schemeClr val="bg1"/>
                </a:solidFill>
              </a:rPr>
              <a:t>OUR TAKEAWAYS</a:t>
            </a:r>
            <a:endParaRPr lang="en-US" sz="9600" b="1" dirty="0" smtClean="0">
              <a:solidFill>
                <a:schemeClr val="bg1"/>
              </a:solidFill>
            </a:endParaRPr>
          </a:p>
        </p:txBody>
      </p:sp>
      <p:pic>
        <p:nvPicPr>
          <p:cNvPr id="46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465"/>
          <p:cNvSpPr/>
          <p:nvPr/>
        </p:nvSpPr>
        <p:spPr>
          <a:xfrm>
            <a:off x="609188" y="13136596"/>
            <a:ext cx="3971164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rPr dirty="0"/>
              <a:t>IBM Public Service  |  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092484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BM-textures007-blu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9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275" b="13275"/>
          <a:stretch>
            <a:fillRect/>
          </a:stretch>
        </p:blipFill>
        <p:spPr>
          <a:xfrm>
            <a:off x="-1" y="-55144"/>
            <a:ext cx="24383849" cy="119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0" y="11944792"/>
            <a:ext cx="24383848" cy="1771208"/>
          </a:xfrm>
          <a:prstGeom prst="rect">
            <a:avLst/>
          </a:prstGeom>
          <a:solidFill>
            <a:srgbClr val="24485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sp>
        <p:nvSpPr>
          <p:cNvPr id="18" name="Shape 294"/>
          <p:cNvSpPr/>
          <p:nvPr/>
        </p:nvSpPr>
        <p:spPr>
          <a:xfrm>
            <a:off x="1193115" y="1442659"/>
            <a:ext cx="7876684" cy="1654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b="0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Problem</a:t>
            </a:r>
            <a:endParaRPr b="0" dirty="0">
              <a:solidFill>
                <a:srgbClr val="24485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3116" y="3733809"/>
            <a:ext cx="21743364" cy="6524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 dirty="0">
                <a:solidFill>
                  <a:srgbClr val="24485E"/>
                </a:solidFill>
              </a:rPr>
              <a:t>After graduation, students drift from their connection to UMD but remain connected to each other and their organizations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97900" y="3258121"/>
            <a:ext cx="7772400" cy="286311"/>
          </a:xfrm>
          <a:prstGeom prst="rect">
            <a:avLst/>
          </a:prstGeom>
          <a:solidFill>
            <a:srgbClr val="E1570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7285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BM-textures007-blu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9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275" b="13275"/>
          <a:stretch>
            <a:fillRect/>
          </a:stretch>
        </p:blipFill>
        <p:spPr>
          <a:xfrm>
            <a:off x="-1" y="-54560"/>
            <a:ext cx="24383849" cy="119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0" y="11944792"/>
            <a:ext cx="24383848" cy="1771208"/>
          </a:xfrm>
          <a:prstGeom prst="rect">
            <a:avLst/>
          </a:prstGeom>
          <a:solidFill>
            <a:srgbClr val="24485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sp>
        <p:nvSpPr>
          <p:cNvPr id="18" name="Shape 294"/>
          <p:cNvSpPr/>
          <p:nvPr/>
        </p:nvSpPr>
        <p:spPr>
          <a:xfrm>
            <a:off x="1193115" y="1442659"/>
            <a:ext cx="10384742" cy="1654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b="0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Another Problem</a:t>
            </a:r>
            <a:endParaRPr b="0" dirty="0">
              <a:solidFill>
                <a:srgbClr val="24485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3115" y="4472473"/>
            <a:ext cx="22292527" cy="5047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“I’d like to connect to other Alums, but I have no way to do it.  I would mentor but I don’t want to waste time doing it”</a:t>
            </a:r>
            <a:endParaRPr lang="en-US" sz="9600" dirty="0">
              <a:solidFill>
                <a:srgbClr val="24485E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7900" y="3258121"/>
            <a:ext cx="10149840" cy="286311"/>
          </a:xfrm>
          <a:prstGeom prst="rect">
            <a:avLst/>
          </a:prstGeom>
          <a:solidFill>
            <a:srgbClr val="E1570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870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BM-textures007-blu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9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275" b="13275"/>
          <a:stretch>
            <a:fillRect/>
          </a:stretch>
        </p:blipFill>
        <p:spPr>
          <a:xfrm>
            <a:off x="-1" y="-50125"/>
            <a:ext cx="24383849" cy="119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0" y="11944792"/>
            <a:ext cx="24383848" cy="1771208"/>
          </a:xfrm>
          <a:prstGeom prst="rect">
            <a:avLst/>
          </a:prstGeom>
          <a:solidFill>
            <a:srgbClr val="24485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sp>
        <p:nvSpPr>
          <p:cNvPr id="18" name="Shape 294"/>
          <p:cNvSpPr/>
          <p:nvPr/>
        </p:nvSpPr>
        <p:spPr>
          <a:xfrm>
            <a:off x="1193115" y="1442659"/>
            <a:ext cx="13964923" cy="1654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b="0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Connection Success</a:t>
            </a:r>
            <a:endParaRPr b="0" dirty="0">
              <a:solidFill>
                <a:srgbClr val="24485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3115" y="4439359"/>
            <a:ext cx="22292527" cy="6524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“In </a:t>
            </a:r>
            <a:r>
              <a:rPr lang="en-US" sz="9600" i="1" dirty="0" smtClean="0">
                <a:solidFill>
                  <a:srgbClr val="024C90"/>
                </a:solidFill>
                <a:latin typeface="+mn-lt"/>
              </a:rPr>
              <a:t>Art</a:t>
            </a:r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 </a:t>
            </a:r>
            <a:r>
              <a:rPr lang="en-US" sz="9600" i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Education</a:t>
            </a:r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, mentoring is set up &amp; made easy for me </a:t>
            </a:r>
            <a:r>
              <a:rPr lang="mr-IN" sz="9600" dirty="0" smtClean="0">
                <a:solidFill>
                  <a:srgbClr val="24485E"/>
                </a:solidFill>
                <a:latin typeface="+mn-lt"/>
              </a:rPr>
              <a:t>–</a:t>
            </a:r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 I have 2.  I don’t know what I’d do if it wasn’t brought to me</a:t>
            </a:r>
            <a:r>
              <a:rPr lang="mr-IN" sz="9600" dirty="0" smtClean="0">
                <a:solidFill>
                  <a:srgbClr val="24485E"/>
                </a:solidFill>
                <a:latin typeface="+mn-lt"/>
              </a:rPr>
              <a:t>…</a:t>
            </a:r>
            <a:endParaRPr lang="en-US" sz="9600" dirty="0">
              <a:solidFill>
                <a:srgbClr val="24485E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7900" y="3258121"/>
            <a:ext cx="14051925" cy="286311"/>
          </a:xfrm>
          <a:prstGeom prst="rect">
            <a:avLst/>
          </a:prstGeom>
          <a:solidFill>
            <a:srgbClr val="E1570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9753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BM-textures007-blu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9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275" b="13275"/>
          <a:stretch>
            <a:fillRect/>
          </a:stretch>
        </p:blipFill>
        <p:spPr>
          <a:xfrm>
            <a:off x="1" y="-93137"/>
            <a:ext cx="24406150" cy="119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0" y="11944792"/>
            <a:ext cx="24383848" cy="1771208"/>
          </a:xfrm>
          <a:prstGeom prst="rect">
            <a:avLst/>
          </a:prstGeom>
          <a:solidFill>
            <a:srgbClr val="24485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sp>
        <p:nvSpPr>
          <p:cNvPr id="18" name="Shape 294"/>
          <p:cNvSpPr/>
          <p:nvPr/>
        </p:nvSpPr>
        <p:spPr>
          <a:xfrm>
            <a:off x="1193115" y="1442659"/>
            <a:ext cx="8644995" cy="16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b="1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</a:t>
            </a:r>
            <a:r>
              <a:rPr lang="en-US" b="0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</a:t>
            </a:r>
            <a:endParaRPr b="0" dirty="0">
              <a:solidFill>
                <a:srgbClr val="24485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7900" y="3544432"/>
            <a:ext cx="20933107" cy="8515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A compelling mentoring experience facilitated by UMD starting with Mechanical Engineering expanding to the </a:t>
            </a:r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whole </a:t>
            </a:r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University </a:t>
            </a:r>
          </a:p>
          <a:p>
            <a:endParaRPr lang="en-US" sz="9600" dirty="0">
              <a:solidFill>
                <a:srgbClr val="24485E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7900" y="3258121"/>
            <a:ext cx="8229600" cy="286311"/>
          </a:xfrm>
          <a:prstGeom prst="rect">
            <a:avLst/>
          </a:prstGeom>
          <a:solidFill>
            <a:srgbClr val="E1570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1389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2" y="0"/>
            <a:ext cx="2119745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600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2" y="0"/>
            <a:ext cx="21197456" cy="13716000"/>
          </a:xfrm>
          <a:prstGeom prst="rect">
            <a:avLst/>
          </a:prstGeom>
        </p:spPr>
      </p:pic>
      <p:sp>
        <p:nvSpPr>
          <p:cNvPr id="803" name="Shape 803"/>
          <p:cNvSpPr/>
          <p:nvPr/>
        </p:nvSpPr>
        <p:spPr>
          <a:xfrm>
            <a:off x="609188" y="13136596"/>
            <a:ext cx="3971164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solidFill>
                  <a:srgbClr val="53585F"/>
                </a:solidFill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 |  © 2016 IBM Corporation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247649" y="4304371"/>
            <a:ext cx="3100039" cy="3100039"/>
          </a:xfrm>
          <a:prstGeom prst="rect">
            <a:avLst/>
          </a:prstGeom>
          <a:noFill/>
          <a:ln w="28575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5614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BM-textures007-blu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9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275" b="13275"/>
          <a:stretch>
            <a:fillRect/>
          </a:stretch>
        </p:blipFill>
        <p:spPr>
          <a:xfrm>
            <a:off x="-1" y="-93137"/>
            <a:ext cx="24383849" cy="119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0" y="11944792"/>
            <a:ext cx="24383848" cy="1771208"/>
          </a:xfrm>
          <a:prstGeom prst="rect">
            <a:avLst/>
          </a:prstGeom>
          <a:solidFill>
            <a:srgbClr val="24485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sp>
        <p:nvSpPr>
          <p:cNvPr id="18" name="Shape 294"/>
          <p:cNvSpPr/>
          <p:nvPr/>
        </p:nvSpPr>
        <p:spPr>
          <a:xfrm>
            <a:off x="1170813" y="1442659"/>
            <a:ext cx="4336123" cy="16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b="1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Recap</a:t>
            </a:r>
            <a:endParaRPr b="0" dirty="0">
              <a:solidFill>
                <a:srgbClr val="24485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3115" y="3957094"/>
            <a:ext cx="21743364" cy="6073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Journey to Design Thinking</a:t>
            </a:r>
          </a:p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Design Thinking Artifacts </a:t>
            </a:r>
          </a:p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A Glimpse of the possible </a:t>
            </a:r>
            <a:endParaRPr lang="en-US" sz="9600" dirty="0">
              <a:solidFill>
                <a:srgbClr val="24485E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41786" y="3258121"/>
            <a:ext cx="4114800" cy="286311"/>
          </a:xfrm>
          <a:prstGeom prst="rect">
            <a:avLst/>
          </a:prstGeom>
          <a:solidFill>
            <a:srgbClr val="E1570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066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BM-textures007-blu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9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275" b="13275"/>
          <a:stretch>
            <a:fillRect/>
          </a:stretch>
        </p:blipFill>
        <p:spPr>
          <a:xfrm>
            <a:off x="-1" y="-93137"/>
            <a:ext cx="24383849" cy="119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0" y="11944792"/>
            <a:ext cx="24383848" cy="1771208"/>
          </a:xfrm>
          <a:prstGeom prst="rect">
            <a:avLst/>
          </a:prstGeom>
          <a:solidFill>
            <a:srgbClr val="24485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sp>
        <p:nvSpPr>
          <p:cNvPr id="18" name="Shape 294"/>
          <p:cNvSpPr/>
          <p:nvPr/>
        </p:nvSpPr>
        <p:spPr>
          <a:xfrm>
            <a:off x="1170813" y="1442659"/>
            <a:ext cx="7391447" cy="16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b="1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Next Steps</a:t>
            </a:r>
            <a:endParaRPr b="0" dirty="0">
              <a:solidFill>
                <a:srgbClr val="24485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1786" y="3355475"/>
            <a:ext cx="21743364" cy="7550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Does the concept resonate?</a:t>
            </a:r>
          </a:p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Proposal: Deliver a working pilot app </a:t>
            </a:r>
          </a:p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How long do you need to regroup based on this session?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1786" y="3258121"/>
            <a:ext cx="7132320" cy="286311"/>
          </a:xfrm>
          <a:prstGeom prst="rect">
            <a:avLst/>
          </a:prstGeom>
          <a:solidFill>
            <a:srgbClr val="E1570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352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BM-textures007-blu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9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275" b="13275"/>
          <a:stretch>
            <a:fillRect/>
          </a:stretch>
        </p:blipFill>
        <p:spPr>
          <a:xfrm>
            <a:off x="-1" y="-74021"/>
            <a:ext cx="24383849" cy="119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0" y="11944792"/>
            <a:ext cx="24383848" cy="1771208"/>
          </a:xfrm>
          <a:prstGeom prst="rect">
            <a:avLst/>
          </a:prstGeom>
          <a:solidFill>
            <a:srgbClr val="24485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sp>
        <p:nvSpPr>
          <p:cNvPr id="18" name="Shape 294"/>
          <p:cNvSpPr/>
          <p:nvPr/>
        </p:nvSpPr>
        <p:spPr>
          <a:xfrm>
            <a:off x="1397902" y="1442659"/>
            <a:ext cx="8489504" cy="16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Journey</a:t>
            </a:r>
            <a:endParaRPr b="0" dirty="0">
              <a:solidFill>
                <a:srgbClr val="24485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7900" y="3258121"/>
            <a:ext cx="8138160" cy="286311"/>
          </a:xfrm>
          <a:prstGeom prst="rect">
            <a:avLst/>
          </a:prstGeom>
          <a:solidFill>
            <a:srgbClr val="E1570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3115" y="4728954"/>
            <a:ext cx="22292527" cy="45345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What does it mean to be a </a:t>
            </a:r>
            <a:r>
              <a:rPr lang="en-US" sz="9600" dirty="0" err="1" smtClean="0">
                <a:solidFill>
                  <a:srgbClr val="24485E"/>
                </a:solidFill>
                <a:latin typeface="+mn-lt"/>
              </a:rPr>
              <a:t>Terp</a:t>
            </a:r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?  What kind of connection to UMD does the average </a:t>
            </a:r>
            <a:r>
              <a:rPr lang="en-US" sz="9600" dirty="0" err="1" smtClean="0">
                <a:solidFill>
                  <a:srgbClr val="24485E"/>
                </a:solidFill>
                <a:latin typeface="+mn-lt"/>
              </a:rPr>
              <a:t>Terp</a:t>
            </a:r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 have?</a:t>
            </a:r>
            <a:endParaRPr lang="en-US" sz="9600" dirty="0">
              <a:solidFill>
                <a:srgbClr val="24485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6793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9261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4476750"/>
            <a:ext cx="22669500" cy="5842000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7623"/>
          <a:stretch/>
        </p:blipFill>
        <p:spPr>
          <a:xfrm>
            <a:off x="1490328" y="5092718"/>
            <a:ext cx="5970922" cy="4572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9179"/>
          <a:stretch/>
        </p:blipFill>
        <p:spPr>
          <a:xfrm>
            <a:off x="7334250" y="5092718"/>
            <a:ext cx="16228678" cy="45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167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BM-textures007-blu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9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275" b="13275"/>
          <a:stretch>
            <a:fillRect/>
          </a:stretch>
        </p:blipFill>
        <p:spPr>
          <a:xfrm>
            <a:off x="-1" y="-50125"/>
            <a:ext cx="24383849" cy="119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0" y="11944792"/>
            <a:ext cx="24383848" cy="1771208"/>
          </a:xfrm>
          <a:prstGeom prst="rect">
            <a:avLst/>
          </a:prstGeom>
          <a:solidFill>
            <a:srgbClr val="24485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sp>
        <p:nvSpPr>
          <p:cNvPr id="18" name="Shape 294"/>
          <p:cNvSpPr/>
          <p:nvPr/>
        </p:nvSpPr>
        <p:spPr>
          <a:xfrm>
            <a:off x="1170813" y="1442659"/>
            <a:ext cx="5430974" cy="16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b="1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Preview</a:t>
            </a:r>
            <a:endParaRPr b="0" dirty="0">
              <a:solidFill>
                <a:srgbClr val="24485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3115" y="3454391"/>
            <a:ext cx="21743364" cy="70788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8000" dirty="0" smtClean="0">
                <a:solidFill>
                  <a:srgbClr val="24485E"/>
                </a:solidFill>
                <a:latin typeface="+mn-lt"/>
              </a:rPr>
              <a:t>Initial Concepts</a:t>
            </a:r>
          </a:p>
          <a:p>
            <a:r>
              <a:rPr lang="en-US" sz="8000" dirty="0" smtClean="0">
                <a:solidFill>
                  <a:srgbClr val="24485E"/>
                </a:solidFill>
                <a:latin typeface="+mn-lt"/>
              </a:rPr>
              <a:t>Getting to </a:t>
            </a:r>
            <a:r>
              <a:rPr lang="en-US" sz="8000" dirty="0">
                <a:solidFill>
                  <a:srgbClr val="24485E"/>
                </a:solidFill>
                <a:latin typeface="+mn-lt"/>
              </a:rPr>
              <a:t>K</a:t>
            </a:r>
            <a:r>
              <a:rPr lang="en-US" sz="8000" dirty="0" smtClean="0">
                <a:solidFill>
                  <a:srgbClr val="24485E"/>
                </a:solidFill>
                <a:latin typeface="+mn-lt"/>
              </a:rPr>
              <a:t>now Each Other</a:t>
            </a:r>
          </a:p>
          <a:p>
            <a:r>
              <a:rPr lang="en-US" sz="8000" dirty="0" smtClean="0">
                <a:solidFill>
                  <a:srgbClr val="24485E"/>
                </a:solidFill>
                <a:latin typeface="+mn-lt"/>
              </a:rPr>
              <a:t>Digging into the Challenge </a:t>
            </a:r>
          </a:p>
          <a:p>
            <a:r>
              <a:rPr lang="en-US" sz="8000" dirty="0" smtClean="0">
                <a:solidFill>
                  <a:srgbClr val="24485E"/>
                </a:solidFill>
                <a:latin typeface="+mn-lt"/>
              </a:rPr>
              <a:t>A Glimpse of the Possible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1786" y="3124309"/>
            <a:ext cx="5212080" cy="286311"/>
          </a:xfrm>
          <a:prstGeom prst="rect">
            <a:avLst/>
          </a:prstGeom>
          <a:solidFill>
            <a:srgbClr val="E1570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0779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55"/>
          <p:cNvSpPr/>
          <p:nvPr/>
        </p:nvSpPr>
        <p:spPr>
          <a:xfrm>
            <a:off x="0" y="7592"/>
            <a:ext cx="10156192" cy="13708408"/>
          </a:xfrm>
          <a:custGeom>
            <a:avLst/>
            <a:gdLst>
              <a:gd name="connsiteX0" fmla="*/ 21600 w 21600"/>
              <a:gd name="connsiteY0" fmla="*/ 10680 h 21446"/>
              <a:gd name="connsiteX1" fmla="*/ 15052 w 21600"/>
              <a:gd name="connsiteY1" fmla="*/ 0 h 21446"/>
              <a:gd name="connsiteX2" fmla="*/ 6520 w 21600"/>
              <a:gd name="connsiteY2" fmla="*/ 2651 h 21446"/>
              <a:gd name="connsiteX3" fmla="*/ 0 w 21600"/>
              <a:gd name="connsiteY3" fmla="*/ 21446 h 21446"/>
              <a:gd name="connsiteX4" fmla="*/ 15057 w 21600"/>
              <a:gd name="connsiteY4" fmla="*/ 21317 h 21446"/>
              <a:gd name="connsiteX5" fmla="*/ 21600 w 21600"/>
              <a:gd name="connsiteY5" fmla="*/ 10680 h 21446"/>
              <a:gd name="connsiteX0" fmla="*/ 21600 w 21600"/>
              <a:gd name="connsiteY0" fmla="*/ 10732 h 21498"/>
              <a:gd name="connsiteX1" fmla="*/ 15052 w 21600"/>
              <a:gd name="connsiteY1" fmla="*/ 52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21600 w 21600"/>
              <a:gd name="connsiteY0" fmla="*/ 10732 h 21498"/>
              <a:gd name="connsiteX1" fmla="*/ 14879 w 21600"/>
              <a:gd name="connsiteY1" fmla="*/ 1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17900 w 17900"/>
              <a:gd name="connsiteY0" fmla="*/ 10732 h 21369"/>
              <a:gd name="connsiteX1" fmla="*/ 11179 w 17900"/>
              <a:gd name="connsiteY1" fmla="*/ 1 h 21369"/>
              <a:gd name="connsiteX2" fmla="*/ 0 w 17900"/>
              <a:gd name="connsiteY2" fmla="*/ 0 h 21369"/>
              <a:gd name="connsiteX3" fmla="*/ 3955 w 17900"/>
              <a:gd name="connsiteY3" fmla="*/ 20529 h 21369"/>
              <a:gd name="connsiteX4" fmla="*/ 11357 w 17900"/>
              <a:gd name="connsiteY4" fmla="*/ 21369 h 21369"/>
              <a:gd name="connsiteX5" fmla="*/ 17900 w 17900"/>
              <a:gd name="connsiteY5" fmla="*/ 10732 h 2136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357 w 17900"/>
              <a:gd name="connsiteY4" fmla="*/ 21369 h 21549"/>
              <a:gd name="connsiteX5" fmla="*/ 17900 w 17900"/>
              <a:gd name="connsiteY5" fmla="*/ 10732 h 21549"/>
              <a:gd name="connsiteX0" fmla="*/ 17900 w 17900"/>
              <a:gd name="connsiteY0" fmla="*/ 10732 h 22491"/>
              <a:gd name="connsiteX1" fmla="*/ 11179 w 17900"/>
              <a:gd name="connsiteY1" fmla="*/ 1 h 22491"/>
              <a:gd name="connsiteX2" fmla="*/ 0 w 17900"/>
              <a:gd name="connsiteY2" fmla="*/ 0 h 22491"/>
              <a:gd name="connsiteX3" fmla="*/ 41 w 17900"/>
              <a:gd name="connsiteY3" fmla="*/ 21549 h 22491"/>
              <a:gd name="connsiteX4" fmla="*/ 11357 w 17900"/>
              <a:gd name="connsiteY4" fmla="*/ 22491 h 22491"/>
              <a:gd name="connsiteX5" fmla="*/ 17900 w 17900"/>
              <a:gd name="connsiteY5" fmla="*/ 10732 h 22491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7788 w 17900"/>
              <a:gd name="connsiteY4" fmla="*/ 21063 h 21549"/>
              <a:gd name="connsiteX5" fmla="*/ 17900 w 17900"/>
              <a:gd name="connsiteY5" fmla="*/ 10732 h 2154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241 w 17900"/>
              <a:gd name="connsiteY4" fmla="*/ 21522 h 21549"/>
              <a:gd name="connsiteX5" fmla="*/ 17900 w 17900"/>
              <a:gd name="connsiteY5" fmla="*/ 10732 h 21549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1008 w 17900"/>
              <a:gd name="connsiteY3" fmla="*/ 20778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406"/>
              <a:gd name="connsiteX1" fmla="*/ 11179 w 17900"/>
              <a:gd name="connsiteY1" fmla="*/ 1 h 21406"/>
              <a:gd name="connsiteX2" fmla="*/ 0 w 17900"/>
              <a:gd name="connsiteY2" fmla="*/ 0 h 21406"/>
              <a:gd name="connsiteX3" fmla="*/ 9 w 17900"/>
              <a:gd name="connsiteY3" fmla="*/ 21406 h 21406"/>
              <a:gd name="connsiteX4" fmla="*/ 11080 w 17900"/>
              <a:gd name="connsiteY4" fmla="*/ 21094 h 21406"/>
              <a:gd name="connsiteX5" fmla="*/ 17900 w 17900"/>
              <a:gd name="connsiteY5" fmla="*/ 10732 h 21406"/>
              <a:gd name="connsiteX0" fmla="*/ 17900 w 17900"/>
              <a:gd name="connsiteY0" fmla="*/ 10732 h 21408"/>
              <a:gd name="connsiteX1" fmla="*/ 11179 w 17900"/>
              <a:gd name="connsiteY1" fmla="*/ 1 h 21408"/>
              <a:gd name="connsiteX2" fmla="*/ 0 w 17900"/>
              <a:gd name="connsiteY2" fmla="*/ 0 h 21408"/>
              <a:gd name="connsiteX3" fmla="*/ 9 w 17900"/>
              <a:gd name="connsiteY3" fmla="*/ 21406 h 21408"/>
              <a:gd name="connsiteX4" fmla="*/ 11209 w 17900"/>
              <a:gd name="connsiteY4" fmla="*/ 21408 h 21408"/>
              <a:gd name="connsiteX5" fmla="*/ 17900 w 17900"/>
              <a:gd name="connsiteY5" fmla="*/ 10732 h 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0" h="21408" extrusionOk="0">
                <a:moveTo>
                  <a:pt x="17900" y="10732"/>
                </a:moveTo>
                <a:lnTo>
                  <a:pt x="11179" y="1"/>
                </a:lnTo>
                <a:lnTo>
                  <a:pt x="0" y="0"/>
                </a:lnTo>
                <a:cubicBezTo>
                  <a:pt x="14" y="7183"/>
                  <a:pt x="-5" y="14223"/>
                  <a:pt x="9" y="21406"/>
                </a:cubicBezTo>
                <a:lnTo>
                  <a:pt x="11209" y="21408"/>
                </a:lnTo>
                <a:lnTo>
                  <a:pt x="17900" y="10732"/>
                </a:lnTo>
                <a:close/>
              </a:path>
            </a:pathLst>
          </a:custGeom>
          <a:solidFill>
            <a:srgbClr val="2448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solidFill>
                  <a:srgbClr val="DFE9E9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17988102" y="9241536"/>
            <a:ext cx="610235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3600">
                <a:solidFill>
                  <a:srgbClr val="53585F"/>
                </a:solidFill>
                <a:latin typeface="Lubalin Book for IBM"/>
                <a:ea typeface="Lubalin Book for IBM"/>
                <a:cs typeface="Lubalin Book for IBM"/>
                <a:sym typeface="Lubalin Book for IBM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Diversity in thought makes for strong solutions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44800" y="2259960"/>
            <a:ext cx="7496418" cy="88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/>
          <a:lstStyle/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r>
              <a:rPr lang="en-US" b="1" dirty="0" smtClean="0"/>
              <a:t>FIRST ITERATION</a:t>
            </a:r>
          </a:p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endParaRPr lang="en-US" sz="1500" i="1" dirty="0" smtClean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Innovation</a:t>
            </a:r>
            <a:r>
              <a:rPr lang="en-US" dirty="0" smtClean="0"/>
              <a:t>: </a:t>
            </a:r>
            <a:r>
              <a:rPr lang="en-US" i="1" dirty="0" smtClean="0"/>
              <a:t>How can we use cognitive to match UMD alumni and students mentees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lang="en-US" sz="1500" i="1" dirty="0" smtClean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Concept Level Design</a:t>
            </a:r>
            <a:r>
              <a:rPr lang="en-US" dirty="0" smtClean="0"/>
              <a:t>: </a:t>
            </a:r>
            <a:r>
              <a:rPr lang="en-US" i="1" dirty="0" smtClean="0"/>
              <a:t>The screens were based  on UMD suggestions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lang="en-US" sz="1500" i="1" dirty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Goal</a:t>
            </a:r>
            <a:r>
              <a:rPr lang="en-US" dirty="0" smtClean="0"/>
              <a:t>: </a:t>
            </a:r>
            <a:r>
              <a:rPr lang="en-US" i="1" dirty="0" smtClean="0"/>
              <a:t>Create a concept to spur discussion &amp; ideation</a:t>
            </a:r>
          </a:p>
        </p:txBody>
      </p:sp>
      <p:sp>
        <p:nvSpPr>
          <p:cNvPr id="450" name="Shape 450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pic>
        <p:nvPicPr>
          <p:cNvPr id="4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79" y="12977680"/>
            <a:ext cx="975952" cy="39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25" y="2329054"/>
            <a:ext cx="4522539" cy="8123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905" y="2329054"/>
            <a:ext cx="4569227" cy="8123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905" y="2329055"/>
            <a:ext cx="4569226" cy="8123069"/>
          </a:xfrm>
          <a:prstGeom prst="rect">
            <a:avLst/>
          </a:prstGeom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7298832" y="12148476"/>
            <a:ext cx="806409" cy="660742"/>
            <a:chOff x="268133" y="2554114"/>
            <a:chExt cx="426262" cy="378968"/>
          </a:xfrm>
        </p:grpSpPr>
        <p:pic>
          <p:nvPicPr>
            <p:cNvPr id="74" name="Picture 73" descr="D:\Documents\MyWork\1-UX\Status Reporting\Chiclets\1-Missi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4" y="2577320"/>
              <a:ext cx="355553" cy="35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268133" y="2554114"/>
              <a:ext cx="426262" cy="3621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8212706" y="12140752"/>
            <a:ext cx="842249" cy="704725"/>
            <a:chOff x="737939" y="2549969"/>
            <a:chExt cx="426262" cy="397505"/>
          </a:xfrm>
        </p:grpSpPr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737939" y="2549969"/>
              <a:ext cx="426262" cy="36239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3" name="Picture 72" descr="D:\Documents\MyWork\1-UX\Status Reporting\Chiclets\2-Research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91" y="2567864"/>
              <a:ext cx="379610" cy="37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11777430" y="12139774"/>
            <a:ext cx="794766" cy="700609"/>
            <a:chOff x="1659214" y="2554113"/>
            <a:chExt cx="426262" cy="383663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1" name="Picture 70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6145033" y="12140055"/>
            <a:ext cx="833929" cy="728497"/>
            <a:chOff x="2119851" y="2549967"/>
            <a:chExt cx="426262" cy="394613"/>
          </a:xfrm>
        </p:grpSpPr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2119851" y="2549967"/>
              <a:ext cx="426262" cy="36247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9" name="Picture 68" descr="D:\Documents\MyWork\1-UX\Status Reporting\Chiclets\5-Hill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017" y="2577109"/>
              <a:ext cx="367471" cy="367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9109983" y="12138106"/>
            <a:ext cx="834855" cy="680271"/>
            <a:chOff x="2580490" y="2554112"/>
            <a:chExt cx="426262" cy="385917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2580490" y="2554112"/>
              <a:ext cx="426262" cy="3621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7" name="Picture 66" descr="D:\Documents\MyWork\1-UX\Status Reporting\Chiclets\6-Concept Evaluati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160" y="2567488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17059068" y="12140055"/>
            <a:ext cx="833929" cy="723002"/>
            <a:chOff x="3041127" y="2549968"/>
            <a:chExt cx="426262" cy="391649"/>
          </a:xfrm>
        </p:grpSpPr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3041127" y="2549968"/>
              <a:ext cx="426262" cy="36248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5" name="Picture 64" descr="D:\Documents\MyWork\1-UX\Status Reporting\Chiclets\7-Inspiration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987" y="2569076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17967000" y="12140055"/>
            <a:ext cx="833929" cy="687842"/>
            <a:chOff x="3501764" y="2553331"/>
            <a:chExt cx="426262" cy="372653"/>
          </a:xfrm>
        </p:grpSpPr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3501764" y="2553331"/>
              <a:ext cx="426262" cy="36253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3" name="Picture 62" descr="D:\Documents\MyWork\1-UX\Status Reporting\Chiclets\8-Design Principles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028" y="2567487"/>
              <a:ext cx="358497" cy="358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12625941" y="12140055"/>
            <a:ext cx="820787" cy="696131"/>
            <a:chOff x="3962401" y="2553737"/>
            <a:chExt cx="426262" cy="382183"/>
          </a:xfrm>
        </p:grpSpPr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1" name="Picture 60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15261536" y="12140055"/>
            <a:ext cx="833929" cy="721904"/>
            <a:chOff x="4423039" y="2553331"/>
            <a:chExt cx="426262" cy="391249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423039" y="2553331"/>
              <a:ext cx="426262" cy="36206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9" name="Picture 58" descr="D:\Documents\MyWork\1-UX\Status Reporting\Chiclets\10-Journey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899" y="2572039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0004191" y="12140055"/>
            <a:ext cx="819763" cy="713599"/>
            <a:chOff x="4883677" y="2553737"/>
            <a:chExt cx="426262" cy="394648"/>
          </a:xfrm>
        </p:grpSpPr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883677" y="2553737"/>
              <a:ext cx="426262" cy="36250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7" name="Picture 56" descr="D:\Documents\MyWork\1-UX\Status Reporting\Chiclets\11-Wireframes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977" y="2575923"/>
              <a:ext cx="372462" cy="37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8875149" y="12140055"/>
            <a:ext cx="833929" cy="729595"/>
            <a:chOff x="5344315" y="2553331"/>
            <a:chExt cx="426262" cy="395054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5344315" y="2553331"/>
              <a:ext cx="426262" cy="36233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5" name="Picture 54" descr="D:\Documents\MyWork\1-UX\Status Reporting\Chiclets\12-Lofi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189" y="2553331"/>
              <a:ext cx="395054" cy="39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22552562" y="12140055"/>
            <a:ext cx="848050" cy="680356"/>
            <a:chOff x="5800371" y="2548905"/>
            <a:chExt cx="426262" cy="368809"/>
          </a:xfrm>
        </p:grpSpPr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5800371" y="2550097"/>
              <a:ext cx="426262" cy="36225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3" name="Picture 52" descr="D:\Documents\MyWork\1-UX\Status Reporting\Chiclets\13-Evaluative Research &amp; Refine Designs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631" y="2548905"/>
              <a:ext cx="368809" cy="36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1654112" y="12140055"/>
            <a:ext cx="848050" cy="733113"/>
            <a:chOff x="6265589" y="2555780"/>
            <a:chExt cx="426262" cy="396702"/>
          </a:xfrm>
        </p:grpSpPr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6265589" y="2555780"/>
              <a:ext cx="426262" cy="36220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1" name="Picture 50" descr="D:\Documents\MyWork\1-UX\Status Reporting\Chiclets\14-Hifi &amp; Stories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072" y="2575952"/>
              <a:ext cx="376530" cy="37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23471227" y="12140055"/>
            <a:ext cx="848050" cy="669365"/>
            <a:chOff x="6719351" y="2555780"/>
            <a:chExt cx="426262" cy="362281"/>
          </a:xfrm>
        </p:grpSpPr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6719351" y="2555780"/>
              <a:ext cx="426262" cy="36228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9" name="Picture 48" descr="D:\Documents\MyWork\1-UX\Status Reporting\Chiclets\15-Playback Zero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7476" y="2581238"/>
              <a:ext cx="331009" cy="33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10891178" y="12159358"/>
            <a:ext cx="802731" cy="661054"/>
            <a:chOff x="1301701" y="2549968"/>
            <a:chExt cx="426262" cy="384062"/>
          </a:xfrm>
        </p:grpSpPr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301701" y="2549968"/>
              <a:ext cx="426262" cy="3620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7" name="Picture 46" descr="C:\Temp\notesC4A9C8\3-Sponsor Users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798" y="2562656"/>
              <a:ext cx="371374" cy="371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0752749" y="12140055"/>
            <a:ext cx="848050" cy="693545"/>
            <a:chOff x="7814017" y="2548905"/>
            <a:chExt cx="426262" cy="375979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7814017" y="2548905"/>
              <a:ext cx="426262" cy="36227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5" name="Picture 44" descr="C:\Temp\notesC4A9C8\Client Playback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64" y="2559369"/>
              <a:ext cx="365515" cy="36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19839087" y="12140055"/>
            <a:ext cx="848050" cy="681455"/>
            <a:chOff x="7284475" y="2553014"/>
            <a:chExt cx="426262" cy="369156"/>
          </a:xfrm>
        </p:grpSpPr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7284475" y="2553014"/>
              <a:ext cx="426262" cy="3620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3" name="Picture 42" descr="C:\Temp\notesC4A9C8\Stakeholder Playback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189" y="2569561"/>
              <a:ext cx="352609" cy="352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13517343" y="12140055"/>
            <a:ext cx="817309" cy="695671"/>
            <a:chOff x="1659214" y="2554113"/>
            <a:chExt cx="426262" cy="383663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1" name="Picture 40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4382403" y="12140055"/>
            <a:ext cx="833929" cy="705422"/>
            <a:chOff x="3962401" y="2553737"/>
            <a:chExt cx="426262" cy="382183"/>
          </a:xfrm>
        </p:grpSpPr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9" name="Picture 38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" name="Rectangle 1"/>
          <p:cNvSpPr>
            <a:spLocks noChangeArrowheads="1"/>
          </p:cNvSpPr>
          <p:nvPr/>
        </p:nvSpPr>
        <p:spPr bwMode="auto">
          <a:xfrm>
            <a:off x="7289650" y="12100005"/>
            <a:ext cx="3626157" cy="735063"/>
          </a:xfrm>
          <a:prstGeom prst="rect">
            <a:avLst/>
          </a:prstGeom>
          <a:solidFill>
            <a:schemeClr val="bg1">
              <a:lumMod val="65000"/>
              <a:alpha val="43137"/>
            </a:schemeClr>
          </a:solidFill>
          <a:ln>
            <a:noFill/>
          </a:ln>
        </p:spPr>
        <p:txBody>
          <a:bodyPr lIns="50800" tIns="50800" rIns="50800" bIns="50800" anchor="ctr"/>
          <a:lstStyle>
            <a:lvl1pPr marL="857250" indent="-4572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marL="742950" indent="-28575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marL="11430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marL="16002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marL="20574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25146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9718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34290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8862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eaLnBrk="1"/>
            <a:endParaRPr lang="en-US" altLang="en-US" sz="5800"/>
          </a:p>
        </p:txBody>
      </p:sp>
      <p:sp>
        <p:nvSpPr>
          <p:cNvPr id="19" name="Rounded Rectangle 18"/>
          <p:cNvSpPr/>
          <p:nvPr/>
        </p:nvSpPr>
        <p:spPr>
          <a:xfrm>
            <a:off x="344800" y="192091"/>
            <a:ext cx="2274124" cy="1947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59690" y="1091841"/>
            <a:ext cx="22494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Connector 4"/>
          <p:cNvCxnSpPr/>
          <p:nvPr/>
        </p:nvCxnSpPr>
        <p:spPr>
          <a:xfrm>
            <a:off x="609188" y="880860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Straight Connector 79"/>
          <p:cNvCxnSpPr/>
          <p:nvPr/>
        </p:nvCxnSpPr>
        <p:spPr>
          <a:xfrm>
            <a:off x="910448" y="863135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Connector 80"/>
          <p:cNvCxnSpPr/>
          <p:nvPr/>
        </p:nvCxnSpPr>
        <p:spPr>
          <a:xfrm>
            <a:off x="1201071" y="877306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/>
          <p:cNvCxnSpPr/>
          <p:nvPr/>
        </p:nvCxnSpPr>
        <p:spPr>
          <a:xfrm>
            <a:off x="2285596" y="866666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Rectangle 5"/>
          <p:cNvSpPr/>
          <p:nvPr/>
        </p:nvSpPr>
        <p:spPr>
          <a:xfrm>
            <a:off x="1587387" y="1596703"/>
            <a:ext cx="333160" cy="226833"/>
          </a:xfrm>
          <a:prstGeom prst="rect">
            <a:avLst/>
          </a:prstGeom>
          <a:solidFill>
            <a:srgbClr val="D1472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1587387" y="870215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Connector 82"/>
          <p:cNvCxnSpPr/>
          <p:nvPr/>
        </p:nvCxnSpPr>
        <p:spPr>
          <a:xfrm>
            <a:off x="1920547" y="873757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Rounded Rectangle 19"/>
          <p:cNvSpPr/>
          <p:nvPr/>
        </p:nvSpPr>
        <p:spPr>
          <a:xfrm>
            <a:off x="344800" y="192091"/>
            <a:ext cx="2274124" cy="688769"/>
          </a:xfrm>
          <a:prstGeom prst="roundRect">
            <a:avLst/>
          </a:prstGeom>
          <a:solidFill>
            <a:srgbClr val="FFD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August</a:t>
            </a:r>
            <a:endParaRPr lang="en-US" b="1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360408" y="1330919"/>
            <a:ext cx="22494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Connector 88"/>
          <p:cNvCxnSpPr/>
          <p:nvPr/>
        </p:nvCxnSpPr>
        <p:spPr>
          <a:xfrm>
            <a:off x="356076" y="1590933"/>
            <a:ext cx="22494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Connector 89"/>
          <p:cNvCxnSpPr/>
          <p:nvPr/>
        </p:nvCxnSpPr>
        <p:spPr>
          <a:xfrm>
            <a:off x="361129" y="1838677"/>
            <a:ext cx="22494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TextBox 84"/>
          <p:cNvSpPr txBox="1"/>
          <p:nvPr/>
        </p:nvSpPr>
        <p:spPr>
          <a:xfrm>
            <a:off x="13996356" y="341371"/>
            <a:ext cx="927127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Concept</a:t>
            </a:r>
            <a:endParaRPr lang="en-US" sz="9600" dirty="0">
              <a:solidFill>
                <a:srgbClr val="24485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845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55"/>
          <p:cNvSpPr/>
          <p:nvPr/>
        </p:nvSpPr>
        <p:spPr>
          <a:xfrm>
            <a:off x="0" y="7592"/>
            <a:ext cx="10156192" cy="13708408"/>
          </a:xfrm>
          <a:custGeom>
            <a:avLst/>
            <a:gdLst>
              <a:gd name="connsiteX0" fmla="*/ 21600 w 21600"/>
              <a:gd name="connsiteY0" fmla="*/ 10680 h 21446"/>
              <a:gd name="connsiteX1" fmla="*/ 15052 w 21600"/>
              <a:gd name="connsiteY1" fmla="*/ 0 h 21446"/>
              <a:gd name="connsiteX2" fmla="*/ 6520 w 21600"/>
              <a:gd name="connsiteY2" fmla="*/ 2651 h 21446"/>
              <a:gd name="connsiteX3" fmla="*/ 0 w 21600"/>
              <a:gd name="connsiteY3" fmla="*/ 21446 h 21446"/>
              <a:gd name="connsiteX4" fmla="*/ 15057 w 21600"/>
              <a:gd name="connsiteY4" fmla="*/ 21317 h 21446"/>
              <a:gd name="connsiteX5" fmla="*/ 21600 w 21600"/>
              <a:gd name="connsiteY5" fmla="*/ 10680 h 21446"/>
              <a:gd name="connsiteX0" fmla="*/ 21600 w 21600"/>
              <a:gd name="connsiteY0" fmla="*/ 10732 h 21498"/>
              <a:gd name="connsiteX1" fmla="*/ 15052 w 21600"/>
              <a:gd name="connsiteY1" fmla="*/ 52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21600 w 21600"/>
              <a:gd name="connsiteY0" fmla="*/ 10732 h 21498"/>
              <a:gd name="connsiteX1" fmla="*/ 14879 w 21600"/>
              <a:gd name="connsiteY1" fmla="*/ 1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17900 w 17900"/>
              <a:gd name="connsiteY0" fmla="*/ 10732 h 21369"/>
              <a:gd name="connsiteX1" fmla="*/ 11179 w 17900"/>
              <a:gd name="connsiteY1" fmla="*/ 1 h 21369"/>
              <a:gd name="connsiteX2" fmla="*/ 0 w 17900"/>
              <a:gd name="connsiteY2" fmla="*/ 0 h 21369"/>
              <a:gd name="connsiteX3" fmla="*/ 3955 w 17900"/>
              <a:gd name="connsiteY3" fmla="*/ 20529 h 21369"/>
              <a:gd name="connsiteX4" fmla="*/ 11357 w 17900"/>
              <a:gd name="connsiteY4" fmla="*/ 21369 h 21369"/>
              <a:gd name="connsiteX5" fmla="*/ 17900 w 17900"/>
              <a:gd name="connsiteY5" fmla="*/ 10732 h 2136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357 w 17900"/>
              <a:gd name="connsiteY4" fmla="*/ 21369 h 21549"/>
              <a:gd name="connsiteX5" fmla="*/ 17900 w 17900"/>
              <a:gd name="connsiteY5" fmla="*/ 10732 h 21549"/>
              <a:gd name="connsiteX0" fmla="*/ 17900 w 17900"/>
              <a:gd name="connsiteY0" fmla="*/ 10732 h 22491"/>
              <a:gd name="connsiteX1" fmla="*/ 11179 w 17900"/>
              <a:gd name="connsiteY1" fmla="*/ 1 h 22491"/>
              <a:gd name="connsiteX2" fmla="*/ 0 w 17900"/>
              <a:gd name="connsiteY2" fmla="*/ 0 h 22491"/>
              <a:gd name="connsiteX3" fmla="*/ 41 w 17900"/>
              <a:gd name="connsiteY3" fmla="*/ 21549 h 22491"/>
              <a:gd name="connsiteX4" fmla="*/ 11357 w 17900"/>
              <a:gd name="connsiteY4" fmla="*/ 22491 h 22491"/>
              <a:gd name="connsiteX5" fmla="*/ 17900 w 17900"/>
              <a:gd name="connsiteY5" fmla="*/ 10732 h 22491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7788 w 17900"/>
              <a:gd name="connsiteY4" fmla="*/ 21063 h 21549"/>
              <a:gd name="connsiteX5" fmla="*/ 17900 w 17900"/>
              <a:gd name="connsiteY5" fmla="*/ 10732 h 2154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241 w 17900"/>
              <a:gd name="connsiteY4" fmla="*/ 21522 h 21549"/>
              <a:gd name="connsiteX5" fmla="*/ 17900 w 17900"/>
              <a:gd name="connsiteY5" fmla="*/ 10732 h 21549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1008 w 17900"/>
              <a:gd name="connsiteY3" fmla="*/ 20778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406"/>
              <a:gd name="connsiteX1" fmla="*/ 11179 w 17900"/>
              <a:gd name="connsiteY1" fmla="*/ 1 h 21406"/>
              <a:gd name="connsiteX2" fmla="*/ 0 w 17900"/>
              <a:gd name="connsiteY2" fmla="*/ 0 h 21406"/>
              <a:gd name="connsiteX3" fmla="*/ 9 w 17900"/>
              <a:gd name="connsiteY3" fmla="*/ 21406 h 21406"/>
              <a:gd name="connsiteX4" fmla="*/ 11080 w 17900"/>
              <a:gd name="connsiteY4" fmla="*/ 21094 h 21406"/>
              <a:gd name="connsiteX5" fmla="*/ 17900 w 17900"/>
              <a:gd name="connsiteY5" fmla="*/ 10732 h 21406"/>
              <a:gd name="connsiteX0" fmla="*/ 17900 w 17900"/>
              <a:gd name="connsiteY0" fmla="*/ 10732 h 21408"/>
              <a:gd name="connsiteX1" fmla="*/ 11179 w 17900"/>
              <a:gd name="connsiteY1" fmla="*/ 1 h 21408"/>
              <a:gd name="connsiteX2" fmla="*/ 0 w 17900"/>
              <a:gd name="connsiteY2" fmla="*/ 0 h 21408"/>
              <a:gd name="connsiteX3" fmla="*/ 9 w 17900"/>
              <a:gd name="connsiteY3" fmla="*/ 21406 h 21408"/>
              <a:gd name="connsiteX4" fmla="*/ 11209 w 17900"/>
              <a:gd name="connsiteY4" fmla="*/ 21408 h 21408"/>
              <a:gd name="connsiteX5" fmla="*/ 17900 w 17900"/>
              <a:gd name="connsiteY5" fmla="*/ 10732 h 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0" h="21408" extrusionOk="0">
                <a:moveTo>
                  <a:pt x="17900" y="10732"/>
                </a:moveTo>
                <a:lnTo>
                  <a:pt x="11179" y="1"/>
                </a:lnTo>
                <a:lnTo>
                  <a:pt x="0" y="0"/>
                </a:lnTo>
                <a:cubicBezTo>
                  <a:pt x="14" y="7183"/>
                  <a:pt x="-5" y="14223"/>
                  <a:pt x="9" y="21406"/>
                </a:cubicBezTo>
                <a:lnTo>
                  <a:pt x="11209" y="21408"/>
                </a:lnTo>
                <a:lnTo>
                  <a:pt x="17900" y="10732"/>
                </a:lnTo>
                <a:close/>
              </a:path>
            </a:pathLst>
          </a:custGeom>
          <a:solidFill>
            <a:srgbClr val="2448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solidFill>
                  <a:srgbClr val="DFE9E9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17988102" y="9241536"/>
            <a:ext cx="610235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3600">
                <a:solidFill>
                  <a:srgbClr val="53585F"/>
                </a:solidFill>
                <a:latin typeface="Lubalin Book for IBM"/>
                <a:ea typeface="Lubalin Book for IBM"/>
                <a:cs typeface="Lubalin Book for IBM"/>
                <a:sym typeface="Lubalin Book for IBM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Diversity in thought makes for strong solutions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44799" y="2139645"/>
            <a:ext cx="7836675" cy="88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/>
          <a:lstStyle/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r>
              <a:rPr lang="en-US" b="1" dirty="0" smtClean="0"/>
              <a:t>SECOND ITERATION</a:t>
            </a:r>
            <a:endParaRPr lang="en-US" b="1" dirty="0"/>
          </a:p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r>
              <a:rPr lang="en-US" sz="2800" dirty="0" smtClean="0"/>
              <a:t>Watson &amp; Persona Development</a:t>
            </a:r>
          </a:p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endParaRPr sz="1000" dirty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DOING: </a:t>
            </a:r>
            <a:r>
              <a:rPr lang="en-US" sz="3200" i="1" dirty="0" smtClean="0"/>
              <a:t>Fills out a FAFSA form, Visits financial planner, Spending time with friends, Plays bridge</a:t>
            </a:r>
            <a:r>
              <a:rPr lang="en-US" sz="3200" i="1" dirty="0"/>
              <a:t>, Looks up statistics on </a:t>
            </a:r>
            <a:r>
              <a:rPr lang="en-US" sz="3200" i="1" dirty="0" err="1" smtClean="0"/>
              <a:t>Naviance</a:t>
            </a:r>
            <a:r>
              <a:rPr lang="en-US" sz="3200" i="1" dirty="0"/>
              <a:t>, Updating </a:t>
            </a:r>
            <a:r>
              <a:rPr lang="en-US" sz="3200" i="1" dirty="0" err="1"/>
              <a:t>Linkedin</a:t>
            </a:r>
            <a:endParaRPr lang="en-US" sz="3200" i="1" dirty="0" smtClean="0"/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sz="1500" i="1" dirty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SAYING: </a:t>
            </a:r>
            <a:r>
              <a:rPr lang="en-US" sz="3200" i="1" dirty="0" smtClean="0"/>
              <a:t>“I would like to get more involved at UMD”, “How do I find a mentor”, “I still want to make a difference”, “I’m interested in UMD</a:t>
            </a:r>
            <a:r>
              <a:rPr lang="en-US" sz="3200" i="1" dirty="0"/>
              <a:t>”, </a:t>
            </a:r>
            <a:r>
              <a:rPr lang="en-US" sz="3200" i="1" dirty="0" smtClean="0"/>
              <a:t>“I </a:t>
            </a:r>
            <a:r>
              <a:rPr lang="en-US" sz="3200" i="1" dirty="0"/>
              <a:t>miss my UMD </a:t>
            </a:r>
            <a:r>
              <a:rPr lang="en-US" sz="3200" i="1" dirty="0" smtClean="0"/>
              <a:t>friends”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lang="en-US" sz="1500" i="1" dirty="0" smtClean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THINKING: </a:t>
            </a:r>
            <a:r>
              <a:rPr lang="en-US" sz="3200" i="1" dirty="0" smtClean="0"/>
              <a:t>“How can I afford school”, “What I’m I going to do with my life”, “Thinks about her personal legacy</a:t>
            </a:r>
            <a:r>
              <a:rPr lang="en-US" sz="3200" i="1" dirty="0"/>
              <a:t>”, </a:t>
            </a:r>
            <a:r>
              <a:rPr lang="en-US" sz="3200" i="1" dirty="0" smtClean="0"/>
              <a:t>“Maryland </a:t>
            </a:r>
            <a:r>
              <a:rPr lang="en-US" sz="3200" i="1" dirty="0"/>
              <a:t>may be too </a:t>
            </a:r>
            <a:r>
              <a:rPr lang="en-US" sz="3200" i="1" dirty="0" smtClean="0"/>
              <a:t>big”, “I Need More money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lang="en-US" sz="1500" b="1" dirty="0" smtClean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FEELING: </a:t>
            </a:r>
            <a:r>
              <a:rPr lang="en-US" sz="3200" i="1" dirty="0" smtClean="0"/>
              <a:t>Overwhelmed, </a:t>
            </a:r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sz="3200" i="1" dirty="0"/>
              <a:t> </a:t>
            </a:r>
            <a:r>
              <a:rPr lang="en-US" sz="3200" i="1" dirty="0" smtClean="0"/>
              <a:t>   Disconnect</a:t>
            </a:r>
            <a:r>
              <a:rPr lang="en-US" sz="3200" i="1" dirty="0"/>
              <a:t>, Confused, </a:t>
            </a:r>
            <a:r>
              <a:rPr lang="en-US" sz="3200" i="1" dirty="0" smtClean="0"/>
              <a:t>Pressured,</a:t>
            </a:r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sz="3200" i="1" dirty="0" smtClean="0"/>
              <a:t>    Lost, and Lonely</a:t>
            </a:r>
          </a:p>
        </p:txBody>
      </p:sp>
      <p:sp>
        <p:nvSpPr>
          <p:cNvPr id="450" name="Shape 450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pic>
        <p:nvPicPr>
          <p:cNvPr id="4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79" y="12977680"/>
            <a:ext cx="975952" cy="39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5" descr="MidCar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081" y="863658"/>
            <a:ext cx="3865461" cy="515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urrentStud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445" y="6694424"/>
            <a:ext cx="3828790" cy="51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AdvancedCare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838" y="811431"/>
            <a:ext cx="3870761" cy="516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ProspectiveStud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882" y="6694423"/>
            <a:ext cx="3764118" cy="51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RecentGra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717" y="6750500"/>
            <a:ext cx="3828721" cy="51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cdgd.com/img/uploads/work/corporate/watson/cdetorres_hero_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214" y="248535"/>
            <a:ext cx="3413636" cy="294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7298832" y="12115992"/>
            <a:ext cx="806409" cy="660742"/>
            <a:chOff x="268133" y="2554114"/>
            <a:chExt cx="426262" cy="378968"/>
          </a:xfrm>
        </p:grpSpPr>
        <p:pic>
          <p:nvPicPr>
            <p:cNvPr id="22" name="Picture 21" descr="D:\Documents\MyWork\1-UX\Status Reporting\Chiclets\1-Missi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4" y="2577320"/>
              <a:ext cx="355553" cy="35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268133" y="2554114"/>
              <a:ext cx="426262" cy="3621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8212706" y="12115992"/>
            <a:ext cx="842249" cy="704725"/>
            <a:chOff x="737939" y="2549969"/>
            <a:chExt cx="426262" cy="397505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737939" y="2549969"/>
              <a:ext cx="426262" cy="36239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9" name="Picture 28" descr="D:\Documents\MyWork\1-UX\Status Reporting\Chiclets\2-Research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91" y="2567864"/>
              <a:ext cx="379610" cy="37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777430" y="12115992"/>
            <a:ext cx="794766" cy="700609"/>
            <a:chOff x="1659214" y="2554113"/>
            <a:chExt cx="426262" cy="383663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2" name="Picture 31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16145033" y="12115992"/>
            <a:ext cx="833929" cy="728497"/>
            <a:chOff x="2119851" y="2549967"/>
            <a:chExt cx="426262" cy="394613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119851" y="2549967"/>
              <a:ext cx="426262" cy="36247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5" name="Picture 34" descr="D:\Documents\MyWork\1-UX\Status Reporting\Chiclets\5-Hills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017" y="2577109"/>
              <a:ext cx="367471" cy="367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9109983" y="12115992"/>
            <a:ext cx="834855" cy="680271"/>
            <a:chOff x="2580490" y="2554112"/>
            <a:chExt cx="426262" cy="385917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580490" y="2554112"/>
              <a:ext cx="426262" cy="3621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8" name="Picture 37" descr="D:\Documents\MyWork\1-UX\Status Reporting\Chiclets\6-Concept Evaluati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160" y="2567488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17059068" y="12115992"/>
            <a:ext cx="833929" cy="723002"/>
            <a:chOff x="3041127" y="2549968"/>
            <a:chExt cx="426262" cy="391649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041127" y="2549968"/>
              <a:ext cx="426262" cy="36248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1" name="Picture 40" descr="D:\Documents\MyWork\1-UX\Status Reporting\Chiclets\7-Inspiration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987" y="2569076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17967000" y="12115992"/>
            <a:ext cx="833929" cy="687842"/>
            <a:chOff x="3501764" y="2553331"/>
            <a:chExt cx="426262" cy="37265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501764" y="2553331"/>
              <a:ext cx="426262" cy="36253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4" name="Picture 43" descr="D:\Documents\MyWork\1-UX\Status Reporting\Chiclets\8-Design Principles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028" y="2567487"/>
              <a:ext cx="358497" cy="358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12625941" y="12115992"/>
            <a:ext cx="820787" cy="696131"/>
            <a:chOff x="3962401" y="2553737"/>
            <a:chExt cx="426262" cy="382183"/>
          </a:xfrm>
        </p:grpSpPr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7" name="Picture 46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15261536" y="12115992"/>
            <a:ext cx="833929" cy="721904"/>
            <a:chOff x="4423039" y="2553331"/>
            <a:chExt cx="426262" cy="391249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423039" y="2553331"/>
              <a:ext cx="426262" cy="36206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0" name="Picture 49" descr="D:\Documents\MyWork\1-UX\Status Reporting\Chiclets\10-Journey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899" y="2572039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10004191" y="12115992"/>
            <a:ext cx="819763" cy="713599"/>
            <a:chOff x="4883677" y="2553737"/>
            <a:chExt cx="426262" cy="394648"/>
          </a:xfrm>
        </p:grpSpPr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883677" y="2553737"/>
              <a:ext cx="426262" cy="36250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3" name="Picture 52" descr="D:\Documents\MyWork\1-UX\Status Reporting\Chiclets\11-Wireframes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977" y="2575923"/>
              <a:ext cx="372462" cy="37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18875149" y="12115992"/>
            <a:ext cx="833929" cy="729595"/>
            <a:chOff x="5344315" y="2553331"/>
            <a:chExt cx="426262" cy="395054"/>
          </a:xfrm>
        </p:grpSpPr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5344315" y="2553331"/>
              <a:ext cx="426262" cy="36233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6" name="Picture 55" descr="D:\Documents\MyWork\1-UX\Status Reporting\Chiclets\12-Lofi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189" y="2553331"/>
              <a:ext cx="395054" cy="39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22552562" y="12115992"/>
            <a:ext cx="848050" cy="680356"/>
            <a:chOff x="5800371" y="2548905"/>
            <a:chExt cx="426262" cy="368809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5800371" y="2550097"/>
              <a:ext cx="426262" cy="36225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9" name="Picture 58" descr="D:\Documents\MyWork\1-UX\Status Reporting\Chiclets\13-Evaluative Research &amp; Refine Designs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631" y="2548905"/>
              <a:ext cx="368809" cy="36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21654112" y="12115992"/>
            <a:ext cx="848050" cy="733113"/>
            <a:chOff x="6265589" y="2555780"/>
            <a:chExt cx="426262" cy="396702"/>
          </a:xfrm>
        </p:grpSpPr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265589" y="2555780"/>
              <a:ext cx="426262" cy="36220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2" name="Picture 61" descr="D:\Documents\MyWork\1-UX\Status Reporting\Chiclets\14-Hifi &amp; Stories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072" y="2575952"/>
              <a:ext cx="376530" cy="37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3471227" y="12115992"/>
            <a:ext cx="848050" cy="669365"/>
            <a:chOff x="6719351" y="2555780"/>
            <a:chExt cx="426262" cy="362281"/>
          </a:xfrm>
        </p:grpSpPr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6719351" y="2555780"/>
              <a:ext cx="426262" cy="36228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5" name="Picture 64" descr="D:\Documents\MyWork\1-UX\Status Reporting\Chiclets\15-Playback Zero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7476" y="2581238"/>
              <a:ext cx="331009" cy="33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10891178" y="12115992"/>
            <a:ext cx="802731" cy="661054"/>
            <a:chOff x="1301701" y="2549968"/>
            <a:chExt cx="426262" cy="384062"/>
          </a:xfrm>
        </p:grpSpPr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1301701" y="2549968"/>
              <a:ext cx="426262" cy="3620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8" name="Picture 67" descr="C:\Temp\notesC4A9C8\3-Sponsor Users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798" y="2562656"/>
              <a:ext cx="371374" cy="371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20752749" y="12115992"/>
            <a:ext cx="848050" cy="693545"/>
            <a:chOff x="7814017" y="2548905"/>
            <a:chExt cx="426262" cy="375979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7814017" y="2548905"/>
              <a:ext cx="426262" cy="36227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1" name="Picture 70" descr="C:\Temp\notesC4A9C8\Client Playback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64" y="2559369"/>
              <a:ext cx="365515" cy="36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9839087" y="12115992"/>
            <a:ext cx="848050" cy="681455"/>
            <a:chOff x="7284475" y="2553014"/>
            <a:chExt cx="426262" cy="369156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284475" y="2553014"/>
              <a:ext cx="426262" cy="3620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4" name="Picture 73" descr="C:\Temp\notesC4A9C8\Stakeholder Playback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189" y="2569561"/>
              <a:ext cx="352609" cy="352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13517343" y="12115992"/>
            <a:ext cx="817309" cy="695671"/>
            <a:chOff x="1659214" y="2554113"/>
            <a:chExt cx="426262" cy="383663"/>
          </a:xfrm>
        </p:grpSpPr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7" name="Picture 76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Group 77"/>
          <p:cNvGrpSpPr>
            <a:grpSpLocks/>
          </p:cNvGrpSpPr>
          <p:nvPr/>
        </p:nvGrpSpPr>
        <p:grpSpPr bwMode="auto">
          <a:xfrm>
            <a:off x="14382403" y="12115992"/>
            <a:ext cx="833929" cy="705422"/>
            <a:chOff x="3962401" y="2553737"/>
            <a:chExt cx="426262" cy="382183"/>
          </a:xfrm>
        </p:grpSpPr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80" name="Picture 79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7" name="Rounded Rectangle 96"/>
          <p:cNvSpPr/>
          <p:nvPr/>
        </p:nvSpPr>
        <p:spPr>
          <a:xfrm>
            <a:off x="344800" y="192091"/>
            <a:ext cx="2274124" cy="1947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53468" y="1308528"/>
            <a:ext cx="225245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Straight Connector 102"/>
          <p:cNvCxnSpPr/>
          <p:nvPr/>
        </p:nvCxnSpPr>
        <p:spPr>
          <a:xfrm>
            <a:off x="609188" y="863524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Connector 103"/>
          <p:cNvCxnSpPr/>
          <p:nvPr/>
        </p:nvCxnSpPr>
        <p:spPr>
          <a:xfrm>
            <a:off x="910448" y="873768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Straight Connector 104"/>
          <p:cNvCxnSpPr/>
          <p:nvPr/>
        </p:nvCxnSpPr>
        <p:spPr>
          <a:xfrm>
            <a:off x="1201071" y="877306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Connector 105"/>
          <p:cNvCxnSpPr/>
          <p:nvPr/>
        </p:nvCxnSpPr>
        <p:spPr>
          <a:xfrm>
            <a:off x="1587387" y="870215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7" name="Straight Connector 106"/>
          <p:cNvCxnSpPr/>
          <p:nvPr/>
        </p:nvCxnSpPr>
        <p:spPr>
          <a:xfrm>
            <a:off x="1920547" y="873757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Rectangle 108"/>
          <p:cNvSpPr/>
          <p:nvPr/>
        </p:nvSpPr>
        <p:spPr>
          <a:xfrm>
            <a:off x="619829" y="1321807"/>
            <a:ext cx="276270" cy="226833"/>
          </a:xfrm>
          <a:prstGeom prst="rect">
            <a:avLst/>
          </a:prstGeom>
          <a:solidFill>
            <a:srgbClr val="D1472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2285596" y="866666"/>
            <a:ext cx="0" cy="12587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Rounded Rectangle 97"/>
          <p:cNvSpPr/>
          <p:nvPr/>
        </p:nvSpPr>
        <p:spPr>
          <a:xfrm>
            <a:off x="344800" y="192091"/>
            <a:ext cx="2274124" cy="688769"/>
          </a:xfrm>
          <a:prstGeom prst="roundRect">
            <a:avLst/>
          </a:prstGeom>
          <a:solidFill>
            <a:srgbClr val="FFD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September</a:t>
            </a:r>
            <a:endParaRPr lang="en-US" b="1" dirty="0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353468" y="1065837"/>
            <a:ext cx="225245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Straight Connector 110"/>
          <p:cNvCxnSpPr/>
          <p:nvPr/>
        </p:nvCxnSpPr>
        <p:spPr>
          <a:xfrm>
            <a:off x="353468" y="1555544"/>
            <a:ext cx="225245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Straight Connector 111"/>
          <p:cNvCxnSpPr/>
          <p:nvPr/>
        </p:nvCxnSpPr>
        <p:spPr>
          <a:xfrm>
            <a:off x="353468" y="1858898"/>
            <a:ext cx="225245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Rectangle 1"/>
          <p:cNvSpPr>
            <a:spLocks noChangeArrowheads="1"/>
          </p:cNvSpPr>
          <p:nvPr/>
        </p:nvSpPr>
        <p:spPr bwMode="auto">
          <a:xfrm>
            <a:off x="7289650" y="12100005"/>
            <a:ext cx="5336291" cy="735063"/>
          </a:xfrm>
          <a:prstGeom prst="rect">
            <a:avLst/>
          </a:prstGeom>
          <a:solidFill>
            <a:schemeClr val="bg1">
              <a:lumMod val="65000"/>
              <a:alpha val="43137"/>
            </a:schemeClr>
          </a:solidFill>
          <a:ln>
            <a:noFill/>
          </a:ln>
        </p:spPr>
        <p:txBody>
          <a:bodyPr lIns="50800" tIns="50800" rIns="50800" bIns="50800" anchor="ctr"/>
          <a:lstStyle>
            <a:lvl1pPr marL="857250" indent="-4572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marL="742950" indent="-28575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marL="11430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marL="16002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marL="20574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25146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9718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34290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8862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eaLnBrk="1"/>
            <a:endParaRPr lang="en-US" altLang="en-US" sz="5800"/>
          </a:p>
        </p:txBody>
      </p:sp>
      <p:sp>
        <p:nvSpPr>
          <p:cNvPr id="84" name="TextBox 83"/>
          <p:cNvSpPr txBox="1"/>
          <p:nvPr/>
        </p:nvSpPr>
        <p:spPr>
          <a:xfrm>
            <a:off x="13846409" y="3055063"/>
            <a:ext cx="5665115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9600" dirty="0" smtClean="0">
                <a:solidFill>
                  <a:srgbClr val="24485E"/>
                </a:solidFill>
                <a:latin typeface="+mn-lt"/>
              </a:rPr>
              <a:t>Astor Place</a:t>
            </a:r>
            <a:endParaRPr lang="en-US" sz="9600" dirty="0">
              <a:solidFill>
                <a:srgbClr val="24485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7215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BM-textures007-blu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95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275" b="13275"/>
          <a:stretch>
            <a:fillRect/>
          </a:stretch>
        </p:blipFill>
        <p:spPr>
          <a:xfrm>
            <a:off x="-1" y="-60313"/>
            <a:ext cx="24383849" cy="119399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0" y="11944792"/>
            <a:ext cx="24383848" cy="1771208"/>
          </a:xfrm>
          <a:prstGeom prst="rect">
            <a:avLst/>
          </a:prstGeom>
          <a:solidFill>
            <a:srgbClr val="24485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36479" y="12970185"/>
            <a:ext cx="975952" cy="39403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03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7900" y="3258121"/>
            <a:ext cx="14051925" cy="286311"/>
          </a:xfrm>
          <a:prstGeom prst="rect">
            <a:avLst/>
          </a:prstGeom>
          <a:solidFill>
            <a:srgbClr val="E1570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Shape 294"/>
          <p:cNvSpPr/>
          <p:nvPr/>
        </p:nvSpPr>
        <p:spPr>
          <a:xfrm>
            <a:off x="1397902" y="1442659"/>
            <a:ext cx="14051924" cy="16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sz="11000"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b="1" dirty="0" smtClean="0">
                <a:solidFill>
                  <a:srgbClr val="2448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IBM Design Thinking</a:t>
            </a:r>
            <a:endParaRPr b="0" dirty="0">
              <a:solidFill>
                <a:srgbClr val="24485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2074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55"/>
          <p:cNvSpPr/>
          <p:nvPr/>
        </p:nvSpPr>
        <p:spPr>
          <a:xfrm>
            <a:off x="0" y="-5410"/>
            <a:ext cx="10156192" cy="13708408"/>
          </a:xfrm>
          <a:custGeom>
            <a:avLst/>
            <a:gdLst>
              <a:gd name="connsiteX0" fmla="*/ 21600 w 21600"/>
              <a:gd name="connsiteY0" fmla="*/ 10680 h 21446"/>
              <a:gd name="connsiteX1" fmla="*/ 15052 w 21600"/>
              <a:gd name="connsiteY1" fmla="*/ 0 h 21446"/>
              <a:gd name="connsiteX2" fmla="*/ 6520 w 21600"/>
              <a:gd name="connsiteY2" fmla="*/ 2651 h 21446"/>
              <a:gd name="connsiteX3" fmla="*/ 0 w 21600"/>
              <a:gd name="connsiteY3" fmla="*/ 21446 h 21446"/>
              <a:gd name="connsiteX4" fmla="*/ 15057 w 21600"/>
              <a:gd name="connsiteY4" fmla="*/ 21317 h 21446"/>
              <a:gd name="connsiteX5" fmla="*/ 21600 w 21600"/>
              <a:gd name="connsiteY5" fmla="*/ 10680 h 21446"/>
              <a:gd name="connsiteX0" fmla="*/ 21600 w 21600"/>
              <a:gd name="connsiteY0" fmla="*/ 10732 h 21498"/>
              <a:gd name="connsiteX1" fmla="*/ 15052 w 21600"/>
              <a:gd name="connsiteY1" fmla="*/ 52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21600 w 21600"/>
              <a:gd name="connsiteY0" fmla="*/ 10732 h 21498"/>
              <a:gd name="connsiteX1" fmla="*/ 14879 w 21600"/>
              <a:gd name="connsiteY1" fmla="*/ 1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17900 w 17900"/>
              <a:gd name="connsiteY0" fmla="*/ 10732 h 21369"/>
              <a:gd name="connsiteX1" fmla="*/ 11179 w 17900"/>
              <a:gd name="connsiteY1" fmla="*/ 1 h 21369"/>
              <a:gd name="connsiteX2" fmla="*/ 0 w 17900"/>
              <a:gd name="connsiteY2" fmla="*/ 0 h 21369"/>
              <a:gd name="connsiteX3" fmla="*/ 3955 w 17900"/>
              <a:gd name="connsiteY3" fmla="*/ 20529 h 21369"/>
              <a:gd name="connsiteX4" fmla="*/ 11357 w 17900"/>
              <a:gd name="connsiteY4" fmla="*/ 21369 h 21369"/>
              <a:gd name="connsiteX5" fmla="*/ 17900 w 17900"/>
              <a:gd name="connsiteY5" fmla="*/ 10732 h 2136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357 w 17900"/>
              <a:gd name="connsiteY4" fmla="*/ 21369 h 21549"/>
              <a:gd name="connsiteX5" fmla="*/ 17900 w 17900"/>
              <a:gd name="connsiteY5" fmla="*/ 10732 h 21549"/>
              <a:gd name="connsiteX0" fmla="*/ 17900 w 17900"/>
              <a:gd name="connsiteY0" fmla="*/ 10732 h 22491"/>
              <a:gd name="connsiteX1" fmla="*/ 11179 w 17900"/>
              <a:gd name="connsiteY1" fmla="*/ 1 h 22491"/>
              <a:gd name="connsiteX2" fmla="*/ 0 w 17900"/>
              <a:gd name="connsiteY2" fmla="*/ 0 h 22491"/>
              <a:gd name="connsiteX3" fmla="*/ 41 w 17900"/>
              <a:gd name="connsiteY3" fmla="*/ 21549 h 22491"/>
              <a:gd name="connsiteX4" fmla="*/ 11357 w 17900"/>
              <a:gd name="connsiteY4" fmla="*/ 22491 h 22491"/>
              <a:gd name="connsiteX5" fmla="*/ 17900 w 17900"/>
              <a:gd name="connsiteY5" fmla="*/ 10732 h 22491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7788 w 17900"/>
              <a:gd name="connsiteY4" fmla="*/ 21063 h 21549"/>
              <a:gd name="connsiteX5" fmla="*/ 17900 w 17900"/>
              <a:gd name="connsiteY5" fmla="*/ 10732 h 2154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241 w 17900"/>
              <a:gd name="connsiteY4" fmla="*/ 21522 h 21549"/>
              <a:gd name="connsiteX5" fmla="*/ 17900 w 17900"/>
              <a:gd name="connsiteY5" fmla="*/ 10732 h 21549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1008 w 17900"/>
              <a:gd name="connsiteY3" fmla="*/ 20778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406"/>
              <a:gd name="connsiteX1" fmla="*/ 11179 w 17900"/>
              <a:gd name="connsiteY1" fmla="*/ 1 h 21406"/>
              <a:gd name="connsiteX2" fmla="*/ 0 w 17900"/>
              <a:gd name="connsiteY2" fmla="*/ 0 h 21406"/>
              <a:gd name="connsiteX3" fmla="*/ 9 w 17900"/>
              <a:gd name="connsiteY3" fmla="*/ 21406 h 21406"/>
              <a:gd name="connsiteX4" fmla="*/ 11080 w 17900"/>
              <a:gd name="connsiteY4" fmla="*/ 21094 h 21406"/>
              <a:gd name="connsiteX5" fmla="*/ 17900 w 17900"/>
              <a:gd name="connsiteY5" fmla="*/ 10732 h 21406"/>
              <a:gd name="connsiteX0" fmla="*/ 17900 w 17900"/>
              <a:gd name="connsiteY0" fmla="*/ 10732 h 21408"/>
              <a:gd name="connsiteX1" fmla="*/ 11179 w 17900"/>
              <a:gd name="connsiteY1" fmla="*/ 1 h 21408"/>
              <a:gd name="connsiteX2" fmla="*/ 0 w 17900"/>
              <a:gd name="connsiteY2" fmla="*/ 0 h 21408"/>
              <a:gd name="connsiteX3" fmla="*/ 9 w 17900"/>
              <a:gd name="connsiteY3" fmla="*/ 21406 h 21408"/>
              <a:gd name="connsiteX4" fmla="*/ 11209 w 17900"/>
              <a:gd name="connsiteY4" fmla="*/ 21408 h 21408"/>
              <a:gd name="connsiteX5" fmla="*/ 17900 w 17900"/>
              <a:gd name="connsiteY5" fmla="*/ 10732 h 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0" h="21408" extrusionOk="0">
                <a:moveTo>
                  <a:pt x="17900" y="10732"/>
                </a:moveTo>
                <a:lnTo>
                  <a:pt x="11179" y="1"/>
                </a:lnTo>
                <a:lnTo>
                  <a:pt x="0" y="0"/>
                </a:lnTo>
                <a:cubicBezTo>
                  <a:pt x="14" y="7183"/>
                  <a:pt x="-5" y="14223"/>
                  <a:pt x="9" y="21406"/>
                </a:cubicBezTo>
                <a:lnTo>
                  <a:pt x="11209" y="21408"/>
                </a:lnTo>
                <a:lnTo>
                  <a:pt x="17900" y="10732"/>
                </a:lnTo>
                <a:close/>
              </a:path>
            </a:pathLst>
          </a:custGeom>
          <a:solidFill>
            <a:srgbClr val="2448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solidFill>
                  <a:srgbClr val="DFE9E9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17988102" y="9241536"/>
            <a:ext cx="610235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3600">
                <a:solidFill>
                  <a:srgbClr val="53585F"/>
                </a:solidFill>
                <a:latin typeface="Lubalin Book for IBM"/>
                <a:ea typeface="Lubalin Book for IBM"/>
                <a:cs typeface="Lubalin Book for IBM"/>
                <a:sym typeface="Lubalin Book for IBM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Diversity in thought makes for strong solutions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80951" y="2576279"/>
            <a:ext cx="7496418" cy="88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/>
          <a:lstStyle/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r>
              <a:rPr lang="en-US" b="1" dirty="0" smtClean="0"/>
              <a:t>EMPATHY MAPS</a:t>
            </a:r>
          </a:p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endParaRPr sz="1500" dirty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DOING: </a:t>
            </a:r>
            <a:r>
              <a:rPr lang="en-US" i="1" dirty="0" smtClean="0"/>
              <a:t>Lurk on social media, Apply to internships, asks company about university recruiting, gives advice to others</a:t>
            </a:r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sz="1500" i="1" dirty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SAYING: </a:t>
            </a:r>
            <a:r>
              <a:rPr lang="en-US" i="1" dirty="0" smtClean="0"/>
              <a:t>“What am I doing with my life”, “What Classes should I take”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lang="en-US" sz="1500" i="1" dirty="0" smtClean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THINKING: </a:t>
            </a:r>
            <a:r>
              <a:rPr lang="en-US" i="1" dirty="0" smtClean="0"/>
              <a:t>“I don’t know how to network”, “Faculty have no connections in industry”, “I want to work with students”, “What is in this for me”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lang="en-US" sz="1500" b="1" dirty="0" smtClean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FEELING: </a:t>
            </a:r>
            <a:r>
              <a:rPr lang="en-US" i="1" dirty="0" smtClean="0"/>
              <a:t>Stressed, Overwhelmed, Doubt, </a:t>
            </a:r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i="1" dirty="0"/>
              <a:t> </a:t>
            </a:r>
            <a:r>
              <a:rPr lang="en-US" i="1" dirty="0" smtClean="0"/>
              <a:t>   Disconnect, Excitement </a:t>
            </a:r>
            <a:endParaRPr i="1" dirty="0"/>
          </a:p>
        </p:txBody>
      </p:sp>
      <p:sp>
        <p:nvSpPr>
          <p:cNvPr id="450" name="Shape 450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pic>
        <p:nvPicPr>
          <p:cNvPr id="4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79" y="12977680"/>
            <a:ext cx="975952" cy="39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3" t="20163" r="13593" b="20976"/>
          <a:stretch/>
        </p:blipFill>
        <p:spPr>
          <a:xfrm>
            <a:off x="11247613" y="232259"/>
            <a:ext cx="10497473" cy="63393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17381" b="23333"/>
          <a:stretch/>
        </p:blipFill>
        <p:spPr>
          <a:xfrm>
            <a:off x="11247613" y="6760633"/>
            <a:ext cx="10497473" cy="5072195"/>
          </a:xfrm>
          <a:prstGeom prst="rect">
            <a:avLst/>
          </a:prstGeom>
        </p:spPr>
      </p:pic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298832" y="12115992"/>
            <a:ext cx="806409" cy="660742"/>
            <a:chOff x="268133" y="2554114"/>
            <a:chExt cx="426262" cy="378968"/>
          </a:xfrm>
        </p:grpSpPr>
        <p:pic>
          <p:nvPicPr>
            <p:cNvPr id="13" name="Picture 12" descr="D:\Documents\MyWork\1-UX\Status Reporting\Chiclets\1-Missi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4" y="2577320"/>
              <a:ext cx="355553" cy="35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68133" y="2554114"/>
              <a:ext cx="426262" cy="3621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8212706" y="12115992"/>
            <a:ext cx="842249" cy="704725"/>
            <a:chOff x="737939" y="2549969"/>
            <a:chExt cx="426262" cy="397505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737939" y="2549969"/>
              <a:ext cx="426262" cy="36239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0" name="Picture 19" descr="D:\Documents\MyWork\1-UX\Status Reporting\Chiclets\2-Research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91" y="2567864"/>
              <a:ext cx="379610" cy="37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11777430" y="12115992"/>
            <a:ext cx="794766" cy="700609"/>
            <a:chOff x="1659214" y="2554113"/>
            <a:chExt cx="426262" cy="383663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3" name="Picture 22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16145033" y="12115992"/>
            <a:ext cx="833929" cy="728497"/>
            <a:chOff x="2119851" y="2549967"/>
            <a:chExt cx="426262" cy="394613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119851" y="2549967"/>
              <a:ext cx="426262" cy="36247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6" name="Picture 25" descr="D:\Documents\MyWork\1-UX\Status Reporting\Chiclets\5-Hills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017" y="2577109"/>
              <a:ext cx="367471" cy="367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9109983" y="12115992"/>
            <a:ext cx="834855" cy="680271"/>
            <a:chOff x="2580490" y="2554112"/>
            <a:chExt cx="426262" cy="385917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580490" y="2554112"/>
              <a:ext cx="426262" cy="3621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9" name="Picture 28" descr="D:\Documents\MyWork\1-UX\Status Reporting\Chiclets\6-Concept Evaluati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160" y="2567488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7059068" y="12115992"/>
            <a:ext cx="833929" cy="723002"/>
            <a:chOff x="3041127" y="2549968"/>
            <a:chExt cx="426262" cy="391649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041127" y="2549968"/>
              <a:ext cx="426262" cy="36248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2" name="Picture 31" descr="D:\Documents\MyWork\1-UX\Status Reporting\Chiclets\7-Inspirati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987" y="2569076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17967000" y="12115992"/>
            <a:ext cx="833929" cy="687842"/>
            <a:chOff x="3501764" y="2553331"/>
            <a:chExt cx="426262" cy="372653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501764" y="2553331"/>
              <a:ext cx="426262" cy="36253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5" name="Picture 34" descr="D:\Documents\MyWork\1-UX\Status Reporting\Chiclets\8-Design Principles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028" y="2567487"/>
              <a:ext cx="358497" cy="358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12625941" y="12115992"/>
            <a:ext cx="820787" cy="696131"/>
            <a:chOff x="3962401" y="2553737"/>
            <a:chExt cx="426262" cy="382183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8" name="Picture 37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15261536" y="12115992"/>
            <a:ext cx="833929" cy="721904"/>
            <a:chOff x="4423039" y="2553331"/>
            <a:chExt cx="426262" cy="391249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4423039" y="2553331"/>
              <a:ext cx="426262" cy="36206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1" name="Picture 40" descr="D:\Documents\MyWork\1-UX\Status Reporting\Chiclets\10-Journey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899" y="2572039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10004191" y="12115992"/>
            <a:ext cx="819763" cy="713599"/>
            <a:chOff x="4883677" y="2553737"/>
            <a:chExt cx="426262" cy="394648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4883677" y="2553737"/>
              <a:ext cx="426262" cy="36250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4" name="Picture 43" descr="D:\Documents\MyWork\1-UX\Status Reporting\Chiclets\11-Wireframes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977" y="2575923"/>
              <a:ext cx="372462" cy="37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18875149" y="12115992"/>
            <a:ext cx="833929" cy="729595"/>
            <a:chOff x="5344315" y="2553331"/>
            <a:chExt cx="426262" cy="395054"/>
          </a:xfrm>
        </p:grpSpPr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44315" y="2553331"/>
              <a:ext cx="426262" cy="36233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7" name="Picture 46" descr="D:\Documents\MyWork\1-UX\Status Reporting\Chiclets\12-Lofi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189" y="2553331"/>
              <a:ext cx="395054" cy="39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22552562" y="12115992"/>
            <a:ext cx="848050" cy="680356"/>
            <a:chOff x="5800371" y="2548905"/>
            <a:chExt cx="426262" cy="368809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5800371" y="2550097"/>
              <a:ext cx="426262" cy="36225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0" name="Picture 49" descr="D:\Documents\MyWork\1-UX\Status Reporting\Chiclets\13-Evaluative Research &amp; Refine Designs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631" y="2548905"/>
              <a:ext cx="368809" cy="36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21654112" y="12115992"/>
            <a:ext cx="848050" cy="733113"/>
            <a:chOff x="6265589" y="2555780"/>
            <a:chExt cx="426262" cy="396702"/>
          </a:xfrm>
        </p:grpSpPr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6265589" y="2555780"/>
              <a:ext cx="426262" cy="36220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3" name="Picture 52" descr="D:\Documents\MyWork\1-UX\Status Reporting\Chiclets\14-Hifi &amp; Stories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072" y="2575952"/>
              <a:ext cx="376530" cy="37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23471227" y="12115992"/>
            <a:ext cx="848050" cy="669365"/>
            <a:chOff x="6719351" y="2555780"/>
            <a:chExt cx="426262" cy="362281"/>
          </a:xfrm>
        </p:grpSpPr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719351" y="2555780"/>
              <a:ext cx="426262" cy="36228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6" name="Picture 55" descr="D:\Documents\MyWork\1-UX\Status Reporting\Chiclets\15-Playback Zero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7476" y="2581238"/>
              <a:ext cx="331009" cy="33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10891178" y="12115992"/>
            <a:ext cx="802731" cy="661054"/>
            <a:chOff x="1301701" y="2549968"/>
            <a:chExt cx="426262" cy="384062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301701" y="2549968"/>
              <a:ext cx="426262" cy="3620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9" name="Picture 58" descr="C:\Temp\notesC4A9C8\3-Sponsor Users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798" y="2562656"/>
              <a:ext cx="371374" cy="371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20752749" y="12115992"/>
            <a:ext cx="848050" cy="693545"/>
            <a:chOff x="7814017" y="2548905"/>
            <a:chExt cx="426262" cy="375979"/>
          </a:xfrm>
        </p:grpSpPr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7814017" y="2548905"/>
              <a:ext cx="426262" cy="36227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2" name="Picture 61" descr="C:\Temp\notesC4A9C8\Client Playback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64" y="2559369"/>
              <a:ext cx="365515" cy="36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19839087" y="12115992"/>
            <a:ext cx="848050" cy="681455"/>
            <a:chOff x="7284475" y="2553014"/>
            <a:chExt cx="426262" cy="369156"/>
          </a:xfrm>
        </p:grpSpPr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7284475" y="2553014"/>
              <a:ext cx="426262" cy="3620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5" name="Picture 64" descr="C:\Temp\notesC4A9C8\Stakeholder Playback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189" y="2569561"/>
              <a:ext cx="352609" cy="352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13517343" y="12115992"/>
            <a:ext cx="817309" cy="695671"/>
            <a:chOff x="1659214" y="2554113"/>
            <a:chExt cx="426262" cy="383663"/>
          </a:xfrm>
        </p:grpSpPr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8" name="Picture 67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14382403" y="12115992"/>
            <a:ext cx="833929" cy="705422"/>
            <a:chOff x="3962401" y="2553737"/>
            <a:chExt cx="426262" cy="382183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1" name="Picture 70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ounded Rectangle 5"/>
          <p:cNvSpPr/>
          <p:nvPr/>
        </p:nvSpPr>
        <p:spPr>
          <a:xfrm>
            <a:off x="331394" y="192091"/>
            <a:ext cx="2274124" cy="1954636"/>
          </a:xfrm>
          <a:prstGeom prst="roundRect">
            <a:avLst>
              <a:gd name="adj" fmla="val 5360"/>
            </a:avLst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455" name="Group 454"/>
          <p:cNvGrpSpPr/>
          <p:nvPr/>
        </p:nvGrpSpPr>
        <p:grpSpPr>
          <a:xfrm>
            <a:off x="366066" y="192091"/>
            <a:ext cx="2274124" cy="1947554"/>
            <a:chOff x="366066" y="192091"/>
            <a:chExt cx="2274124" cy="1947554"/>
          </a:xfrm>
        </p:grpSpPr>
        <p:sp>
          <p:nvSpPr>
            <p:cNvPr id="74" name="Rounded Rectangle 73"/>
            <p:cNvSpPr/>
            <p:nvPr/>
          </p:nvSpPr>
          <p:spPr>
            <a:xfrm>
              <a:off x="366066" y="192091"/>
              <a:ext cx="2274124" cy="19475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366066" y="1112703"/>
              <a:ext cx="227412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80951" y="1361608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30454" y="872192"/>
              <a:ext cx="0" cy="125799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31714" y="880132"/>
              <a:ext cx="0" cy="12500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222337" y="868638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608653" y="865881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Rectangle 85"/>
            <p:cNvSpPr/>
            <p:nvPr/>
          </p:nvSpPr>
          <p:spPr>
            <a:xfrm>
              <a:off x="1943944" y="893134"/>
              <a:ext cx="350489" cy="203924"/>
            </a:xfrm>
            <a:prstGeom prst="rect">
              <a:avLst/>
            </a:prstGeom>
            <a:solidFill>
              <a:srgbClr val="D1472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1941813" y="869423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306862" y="885194"/>
              <a:ext cx="0" cy="1242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81670" y="1605015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86004" y="1873702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5" name="Rounded Rectangle 74"/>
            <p:cNvSpPr/>
            <p:nvPr/>
          </p:nvSpPr>
          <p:spPr>
            <a:xfrm>
              <a:off x="366066" y="192091"/>
              <a:ext cx="2274124" cy="688769"/>
            </a:xfrm>
            <a:prstGeom prst="roundRect">
              <a:avLst/>
            </a:prstGeom>
            <a:solidFill>
              <a:srgbClr val="FFD5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November</a:t>
              </a:r>
              <a:endParaRPr lang="en-US" b="1" dirty="0"/>
            </a:p>
          </p:txBody>
        </p:sp>
      </p:grpSp>
      <p:sp>
        <p:nvSpPr>
          <p:cNvPr id="87" name="Rectangle 1"/>
          <p:cNvSpPr>
            <a:spLocks noChangeArrowheads="1"/>
          </p:cNvSpPr>
          <p:nvPr/>
        </p:nvSpPr>
        <p:spPr bwMode="auto">
          <a:xfrm>
            <a:off x="7289650" y="12100005"/>
            <a:ext cx="7971886" cy="735063"/>
          </a:xfrm>
          <a:prstGeom prst="rect">
            <a:avLst/>
          </a:prstGeom>
          <a:solidFill>
            <a:schemeClr val="bg1">
              <a:lumMod val="65000"/>
              <a:alpha val="43137"/>
            </a:schemeClr>
          </a:solidFill>
          <a:ln>
            <a:noFill/>
          </a:ln>
        </p:spPr>
        <p:txBody>
          <a:bodyPr lIns="50800" tIns="50800" rIns="50800" bIns="50800" anchor="ctr"/>
          <a:lstStyle>
            <a:lvl1pPr marL="857250" indent="-4572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marL="742950" indent="-28575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marL="11430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marL="16002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marL="20574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25146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9718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34290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8862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eaLnBrk="1"/>
            <a:endParaRPr lang="en-US" altLang="en-US" sz="5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55"/>
          <p:cNvSpPr/>
          <p:nvPr/>
        </p:nvSpPr>
        <p:spPr>
          <a:xfrm>
            <a:off x="0" y="7592"/>
            <a:ext cx="10156192" cy="13708408"/>
          </a:xfrm>
          <a:custGeom>
            <a:avLst/>
            <a:gdLst>
              <a:gd name="connsiteX0" fmla="*/ 21600 w 21600"/>
              <a:gd name="connsiteY0" fmla="*/ 10680 h 21446"/>
              <a:gd name="connsiteX1" fmla="*/ 15052 w 21600"/>
              <a:gd name="connsiteY1" fmla="*/ 0 h 21446"/>
              <a:gd name="connsiteX2" fmla="*/ 6520 w 21600"/>
              <a:gd name="connsiteY2" fmla="*/ 2651 h 21446"/>
              <a:gd name="connsiteX3" fmla="*/ 0 w 21600"/>
              <a:gd name="connsiteY3" fmla="*/ 21446 h 21446"/>
              <a:gd name="connsiteX4" fmla="*/ 15057 w 21600"/>
              <a:gd name="connsiteY4" fmla="*/ 21317 h 21446"/>
              <a:gd name="connsiteX5" fmla="*/ 21600 w 21600"/>
              <a:gd name="connsiteY5" fmla="*/ 10680 h 21446"/>
              <a:gd name="connsiteX0" fmla="*/ 21600 w 21600"/>
              <a:gd name="connsiteY0" fmla="*/ 10732 h 21498"/>
              <a:gd name="connsiteX1" fmla="*/ 15052 w 21600"/>
              <a:gd name="connsiteY1" fmla="*/ 52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21600 w 21600"/>
              <a:gd name="connsiteY0" fmla="*/ 10732 h 21498"/>
              <a:gd name="connsiteX1" fmla="*/ 14879 w 21600"/>
              <a:gd name="connsiteY1" fmla="*/ 1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17900 w 17900"/>
              <a:gd name="connsiteY0" fmla="*/ 10732 h 21369"/>
              <a:gd name="connsiteX1" fmla="*/ 11179 w 17900"/>
              <a:gd name="connsiteY1" fmla="*/ 1 h 21369"/>
              <a:gd name="connsiteX2" fmla="*/ 0 w 17900"/>
              <a:gd name="connsiteY2" fmla="*/ 0 h 21369"/>
              <a:gd name="connsiteX3" fmla="*/ 3955 w 17900"/>
              <a:gd name="connsiteY3" fmla="*/ 20529 h 21369"/>
              <a:gd name="connsiteX4" fmla="*/ 11357 w 17900"/>
              <a:gd name="connsiteY4" fmla="*/ 21369 h 21369"/>
              <a:gd name="connsiteX5" fmla="*/ 17900 w 17900"/>
              <a:gd name="connsiteY5" fmla="*/ 10732 h 2136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357 w 17900"/>
              <a:gd name="connsiteY4" fmla="*/ 21369 h 21549"/>
              <a:gd name="connsiteX5" fmla="*/ 17900 w 17900"/>
              <a:gd name="connsiteY5" fmla="*/ 10732 h 21549"/>
              <a:gd name="connsiteX0" fmla="*/ 17900 w 17900"/>
              <a:gd name="connsiteY0" fmla="*/ 10732 h 22491"/>
              <a:gd name="connsiteX1" fmla="*/ 11179 w 17900"/>
              <a:gd name="connsiteY1" fmla="*/ 1 h 22491"/>
              <a:gd name="connsiteX2" fmla="*/ 0 w 17900"/>
              <a:gd name="connsiteY2" fmla="*/ 0 h 22491"/>
              <a:gd name="connsiteX3" fmla="*/ 41 w 17900"/>
              <a:gd name="connsiteY3" fmla="*/ 21549 h 22491"/>
              <a:gd name="connsiteX4" fmla="*/ 11357 w 17900"/>
              <a:gd name="connsiteY4" fmla="*/ 22491 h 22491"/>
              <a:gd name="connsiteX5" fmla="*/ 17900 w 17900"/>
              <a:gd name="connsiteY5" fmla="*/ 10732 h 22491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7788 w 17900"/>
              <a:gd name="connsiteY4" fmla="*/ 21063 h 21549"/>
              <a:gd name="connsiteX5" fmla="*/ 17900 w 17900"/>
              <a:gd name="connsiteY5" fmla="*/ 10732 h 2154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241 w 17900"/>
              <a:gd name="connsiteY4" fmla="*/ 21522 h 21549"/>
              <a:gd name="connsiteX5" fmla="*/ 17900 w 17900"/>
              <a:gd name="connsiteY5" fmla="*/ 10732 h 21549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1008 w 17900"/>
              <a:gd name="connsiteY3" fmla="*/ 20778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406"/>
              <a:gd name="connsiteX1" fmla="*/ 11179 w 17900"/>
              <a:gd name="connsiteY1" fmla="*/ 1 h 21406"/>
              <a:gd name="connsiteX2" fmla="*/ 0 w 17900"/>
              <a:gd name="connsiteY2" fmla="*/ 0 h 21406"/>
              <a:gd name="connsiteX3" fmla="*/ 9 w 17900"/>
              <a:gd name="connsiteY3" fmla="*/ 21406 h 21406"/>
              <a:gd name="connsiteX4" fmla="*/ 11080 w 17900"/>
              <a:gd name="connsiteY4" fmla="*/ 21094 h 21406"/>
              <a:gd name="connsiteX5" fmla="*/ 17900 w 17900"/>
              <a:gd name="connsiteY5" fmla="*/ 10732 h 21406"/>
              <a:gd name="connsiteX0" fmla="*/ 17900 w 17900"/>
              <a:gd name="connsiteY0" fmla="*/ 10732 h 21408"/>
              <a:gd name="connsiteX1" fmla="*/ 11179 w 17900"/>
              <a:gd name="connsiteY1" fmla="*/ 1 h 21408"/>
              <a:gd name="connsiteX2" fmla="*/ 0 w 17900"/>
              <a:gd name="connsiteY2" fmla="*/ 0 h 21408"/>
              <a:gd name="connsiteX3" fmla="*/ 9 w 17900"/>
              <a:gd name="connsiteY3" fmla="*/ 21406 h 21408"/>
              <a:gd name="connsiteX4" fmla="*/ 11209 w 17900"/>
              <a:gd name="connsiteY4" fmla="*/ 21408 h 21408"/>
              <a:gd name="connsiteX5" fmla="*/ 17900 w 17900"/>
              <a:gd name="connsiteY5" fmla="*/ 10732 h 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0" h="21408" extrusionOk="0">
                <a:moveTo>
                  <a:pt x="17900" y="10732"/>
                </a:moveTo>
                <a:lnTo>
                  <a:pt x="11179" y="1"/>
                </a:lnTo>
                <a:lnTo>
                  <a:pt x="0" y="0"/>
                </a:lnTo>
                <a:cubicBezTo>
                  <a:pt x="14" y="7183"/>
                  <a:pt x="-5" y="14223"/>
                  <a:pt x="9" y="21406"/>
                </a:cubicBezTo>
                <a:lnTo>
                  <a:pt x="11209" y="21408"/>
                </a:lnTo>
                <a:lnTo>
                  <a:pt x="17900" y="10732"/>
                </a:lnTo>
                <a:close/>
              </a:path>
            </a:pathLst>
          </a:custGeom>
          <a:solidFill>
            <a:srgbClr val="2448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solidFill>
                  <a:srgbClr val="DFE9E9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17988102" y="9241536"/>
            <a:ext cx="610235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3600">
                <a:solidFill>
                  <a:srgbClr val="53585F"/>
                </a:solidFill>
                <a:latin typeface="Lubalin Book for IBM"/>
                <a:ea typeface="Lubalin Book for IBM"/>
                <a:cs typeface="Lubalin Book for IBM"/>
                <a:sym typeface="Lubalin Book for IBM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Diversity in thought makes for strong solutions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36735" y="2576279"/>
            <a:ext cx="7496418" cy="88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/>
          <a:lstStyle/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r>
              <a:rPr lang="en-US" b="1" dirty="0" smtClean="0"/>
              <a:t>SCENARIO MAPPING  </a:t>
            </a:r>
            <a:endParaRPr b="1" dirty="0"/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Mentor: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Define Goals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Find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Attract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Assess Mentor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Train Mentor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Match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Engage (Informal, Formal, Etc.)</a:t>
            </a:r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endParaRPr lang="en-US" sz="2800" dirty="0"/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Mentee: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Realization/ ID of Need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Attract (Broad)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Connect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Assess</a:t>
            </a:r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Engage</a:t>
            </a:r>
          </a:p>
        </p:txBody>
      </p:sp>
      <p:sp>
        <p:nvSpPr>
          <p:cNvPr id="450" name="Shape 450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pic>
        <p:nvPicPr>
          <p:cNvPr id="4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79" y="12977680"/>
            <a:ext cx="975952" cy="39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16910" b="18863"/>
          <a:stretch/>
        </p:blipFill>
        <p:spPr>
          <a:xfrm>
            <a:off x="10492927" y="153408"/>
            <a:ext cx="13158001" cy="67083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492927" y="7828156"/>
            <a:ext cx="13158001" cy="3858322"/>
            <a:chOff x="9341867" y="7114477"/>
            <a:chExt cx="14309061" cy="45720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1" t="4410" b="15915"/>
            <a:stretch/>
          </p:blipFill>
          <p:spPr>
            <a:xfrm>
              <a:off x="17031196" y="7114477"/>
              <a:ext cx="6619732" cy="45720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7" t="6179" r="3089" b="21138"/>
            <a:stretch/>
          </p:blipFill>
          <p:spPr>
            <a:xfrm>
              <a:off x="9341867" y="7114477"/>
              <a:ext cx="7674889" cy="4572001"/>
            </a:xfrm>
            <a:prstGeom prst="rect">
              <a:avLst/>
            </a:prstGeom>
          </p:spPr>
        </p:pic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7298832" y="12115992"/>
            <a:ext cx="806409" cy="660742"/>
            <a:chOff x="268133" y="2554114"/>
            <a:chExt cx="426262" cy="378968"/>
          </a:xfrm>
        </p:grpSpPr>
        <p:pic>
          <p:nvPicPr>
            <p:cNvPr id="15" name="Picture 14" descr="D:\Documents\MyWork\1-UX\Status Reporting\Chiclets\1-Missi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4" y="2577320"/>
              <a:ext cx="355553" cy="35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68133" y="2554114"/>
              <a:ext cx="426262" cy="3621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8212706" y="12115992"/>
            <a:ext cx="842249" cy="704725"/>
            <a:chOff x="737939" y="2549969"/>
            <a:chExt cx="426262" cy="397505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737939" y="2549969"/>
              <a:ext cx="426262" cy="36239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2" name="Picture 21" descr="D:\Documents\MyWork\1-UX\Status Reporting\Chiclets\2-Research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91" y="2567864"/>
              <a:ext cx="379610" cy="37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11777430" y="12115992"/>
            <a:ext cx="794766" cy="700609"/>
            <a:chOff x="1659214" y="2554113"/>
            <a:chExt cx="426262" cy="383663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5" name="Picture 24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16145033" y="12115992"/>
            <a:ext cx="833929" cy="728497"/>
            <a:chOff x="2119851" y="2549967"/>
            <a:chExt cx="426262" cy="394613"/>
          </a:xfrm>
        </p:grpSpPr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119851" y="2549967"/>
              <a:ext cx="426262" cy="36247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8" name="Picture 27" descr="D:\Documents\MyWork\1-UX\Status Reporting\Chiclets\5-Hill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017" y="2577109"/>
              <a:ext cx="367471" cy="367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9109983" y="12115992"/>
            <a:ext cx="834855" cy="680271"/>
            <a:chOff x="2580490" y="2554112"/>
            <a:chExt cx="426262" cy="385917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580490" y="2554112"/>
              <a:ext cx="426262" cy="3621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1" name="Picture 30" descr="D:\Documents\MyWork\1-UX\Status Reporting\Chiclets\6-Concept Evaluati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160" y="2567488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17059068" y="12115992"/>
            <a:ext cx="833929" cy="723002"/>
            <a:chOff x="3041127" y="2549968"/>
            <a:chExt cx="426262" cy="391649"/>
          </a:xfrm>
        </p:grpSpPr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041127" y="2549968"/>
              <a:ext cx="426262" cy="36248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4" name="Picture 33" descr="D:\Documents\MyWork\1-UX\Status Reporting\Chiclets\7-Inspiration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987" y="2569076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17967000" y="12115992"/>
            <a:ext cx="833929" cy="687842"/>
            <a:chOff x="3501764" y="2553331"/>
            <a:chExt cx="426262" cy="372653"/>
          </a:xfrm>
        </p:grpSpPr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501764" y="2553331"/>
              <a:ext cx="426262" cy="36253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7" name="Picture 36" descr="D:\Documents\MyWork\1-UX\Status Reporting\Chiclets\8-Design Principles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028" y="2567487"/>
              <a:ext cx="358497" cy="358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12625941" y="12115992"/>
            <a:ext cx="820787" cy="696131"/>
            <a:chOff x="3962401" y="2553737"/>
            <a:chExt cx="426262" cy="382183"/>
          </a:xfrm>
        </p:grpSpPr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0" name="Picture 39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15261536" y="12115992"/>
            <a:ext cx="833929" cy="721904"/>
            <a:chOff x="4423039" y="2553331"/>
            <a:chExt cx="426262" cy="391249"/>
          </a:xfrm>
        </p:grpSpPr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4423039" y="2553331"/>
              <a:ext cx="426262" cy="36206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3" name="Picture 42" descr="D:\Documents\MyWork\1-UX\Status Reporting\Chiclets\10-Journey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899" y="2572039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10004191" y="12115992"/>
            <a:ext cx="819763" cy="713599"/>
            <a:chOff x="4883677" y="2553737"/>
            <a:chExt cx="426262" cy="394648"/>
          </a:xfrm>
        </p:grpSpPr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4883677" y="2553737"/>
              <a:ext cx="426262" cy="36250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6" name="Picture 45" descr="D:\Documents\MyWork\1-UX\Status Reporting\Chiclets\11-Wireframes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977" y="2575923"/>
              <a:ext cx="372462" cy="37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Group 46"/>
          <p:cNvGrpSpPr>
            <a:grpSpLocks/>
          </p:cNvGrpSpPr>
          <p:nvPr/>
        </p:nvGrpSpPr>
        <p:grpSpPr bwMode="auto">
          <a:xfrm>
            <a:off x="18875149" y="12115992"/>
            <a:ext cx="833929" cy="729595"/>
            <a:chOff x="5344315" y="2553331"/>
            <a:chExt cx="426262" cy="395054"/>
          </a:xfrm>
        </p:grpSpPr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344315" y="2553331"/>
              <a:ext cx="426262" cy="36233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9" name="Picture 48" descr="D:\Documents\MyWork\1-UX\Status Reporting\Chiclets\12-Lofi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189" y="2553331"/>
              <a:ext cx="395054" cy="39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22552562" y="12115992"/>
            <a:ext cx="848050" cy="680356"/>
            <a:chOff x="5800371" y="2548905"/>
            <a:chExt cx="426262" cy="368809"/>
          </a:xfrm>
        </p:grpSpPr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5800371" y="2550097"/>
              <a:ext cx="426262" cy="36225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2" name="Picture 51" descr="D:\Documents\MyWork\1-UX\Status Reporting\Chiclets\13-Evaluative Research &amp; Refine Designs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631" y="2548905"/>
              <a:ext cx="368809" cy="36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21654112" y="12115992"/>
            <a:ext cx="848050" cy="733113"/>
            <a:chOff x="6265589" y="2555780"/>
            <a:chExt cx="426262" cy="396702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6265589" y="2555780"/>
              <a:ext cx="426262" cy="36220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5" name="Picture 54" descr="D:\Documents\MyWork\1-UX\Status Reporting\Chiclets\14-Hifi &amp; Stories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072" y="2575952"/>
              <a:ext cx="376530" cy="37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Group 55"/>
          <p:cNvGrpSpPr>
            <a:grpSpLocks/>
          </p:cNvGrpSpPr>
          <p:nvPr/>
        </p:nvGrpSpPr>
        <p:grpSpPr bwMode="auto">
          <a:xfrm>
            <a:off x="23471227" y="12115992"/>
            <a:ext cx="848050" cy="669365"/>
            <a:chOff x="6719351" y="2555780"/>
            <a:chExt cx="426262" cy="362281"/>
          </a:xfrm>
        </p:grpSpPr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6719351" y="2555780"/>
              <a:ext cx="426262" cy="36228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8" name="Picture 57" descr="D:\Documents\MyWork\1-UX\Status Reporting\Chiclets\15-Playback Zero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7476" y="2581238"/>
              <a:ext cx="331009" cy="33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10891178" y="12115992"/>
            <a:ext cx="802731" cy="661054"/>
            <a:chOff x="1301701" y="2549968"/>
            <a:chExt cx="426262" cy="384062"/>
          </a:xfrm>
        </p:grpSpPr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1301701" y="2549968"/>
              <a:ext cx="426262" cy="3620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1" name="Picture 60" descr="C:\Temp\notesC4A9C8\3-Sponsor Users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798" y="2562656"/>
              <a:ext cx="371374" cy="371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20752749" y="12115992"/>
            <a:ext cx="848050" cy="693545"/>
            <a:chOff x="7814017" y="2548905"/>
            <a:chExt cx="426262" cy="375979"/>
          </a:xfrm>
        </p:grpSpPr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7814017" y="2548905"/>
              <a:ext cx="426262" cy="36227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4" name="Picture 63" descr="C:\Temp\notesC4A9C8\Client Playback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64" y="2559369"/>
              <a:ext cx="365515" cy="36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19839087" y="12115992"/>
            <a:ext cx="848050" cy="681455"/>
            <a:chOff x="7284475" y="2553014"/>
            <a:chExt cx="426262" cy="369156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7284475" y="2553014"/>
              <a:ext cx="426262" cy="3620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7" name="Picture 66" descr="C:\Temp\notesC4A9C8\Stakeholder Playback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189" y="2569561"/>
              <a:ext cx="352609" cy="352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" name="Group 67"/>
          <p:cNvGrpSpPr>
            <a:grpSpLocks/>
          </p:cNvGrpSpPr>
          <p:nvPr/>
        </p:nvGrpSpPr>
        <p:grpSpPr bwMode="auto">
          <a:xfrm>
            <a:off x="13517343" y="12115992"/>
            <a:ext cx="817309" cy="695671"/>
            <a:chOff x="1659214" y="2554113"/>
            <a:chExt cx="426262" cy="383663"/>
          </a:xfrm>
        </p:grpSpPr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0" name="Picture 69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14382403" y="12115992"/>
            <a:ext cx="833929" cy="705422"/>
            <a:chOff x="3962401" y="2553737"/>
            <a:chExt cx="426262" cy="382183"/>
          </a:xfrm>
        </p:grpSpPr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3" name="Picture 72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" name="Group 74"/>
          <p:cNvGrpSpPr/>
          <p:nvPr/>
        </p:nvGrpSpPr>
        <p:grpSpPr>
          <a:xfrm>
            <a:off x="366066" y="192091"/>
            <a:ext cx="2274124" cy="1947554"/>
            <a:chOff x="366066" y="192091"/>
            <a:chExt cx="2274124" cy="1947554"/>
          </a:xfrm>
        </p:grpSpPr>
        <p:sp>
          <p:nvSpPr>
            <p:cNvPr id="76" name="Rounded Rectangle 75"/>
            <p:cNvSpPr/>
            <p:nvPr/>
          </p:nvSpPr>
          <p:spPr>
            <a:xfrm>
              <a:off x="366066" y="192091"/>
              <a:ext cx="2274124" cy="19475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66066" y="1112703"/>
              <a:ext cx="227412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80951" y="1361608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30454" y="872192"/>
              <a:ext cx="0" cy="125799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31714" y="880132"/>
              <a:ext cx="0" cy="12500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222337" y="868638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608653" y="865881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3" name="Rectangle 82"/>
            <p:cNvSpPr/>
            <p:nvPr/>
          </p:nvSpPr>
          <p:spPr>
            <a:xfrm>
              <a:off x="1943944" y="893134"/>
              <a:ext cx="350489" cy="203924"/>
            </a:xfrm>
            <a:prstGeom prst="rect">
              <a:avLst/>
            </a:prstGeom>
            <a:solidFill>
              <a:srgbClr val="D1472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1941813" y="869423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306862" y="885194"/>
              <a:ext cx="0" cy="1242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81670" y="1605015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86004" y="1873702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8" name="Rounded Rectangle 87"/>
            <p:cNvSpPr/>
            <p:nvPr/>
          </p:nvSpPr>
          <p:spPr>
            <a:xfrm>
              <a:off x="366066" y="192091"/>
              <a:ext cx="2274124" cy="688769"/>
            </a:xfrm>
            <a:prstGeom prst="roundRect">
              <a:avLst/>
            </a:prstGeom>
            <a:solidFill>
              <a:srgbClr val="FFD5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November</a:t>
              </a:r>
              <a:endParaRPr lang="en-US" b="1" dirty="0"/>
            </a:p>
          </p:txBody>
        </p:sp>
      </p:grpSp>
      <p:sp>
        <p:nvSpPr>
          <p:cNvPr id="89" name="Rectangle 1"/>
          <p:cNvSpPr>
            <a:spLocks noChangeArrowheads="1"/>
          </p:cNvSpPr>
          <p:nvPr/>
        </p:nvSpPr>
        <p:spPr bwMode="auto">
          <a:xfrm>
            <a:off x="7289649" y="12100005"/>
            <a:ext cx="8805815" cy="735063"/>
          </a:xfrm>
          <a:prstGeom prst="rect">
            <a:avLst/>
          </a:prstGeom>
          <a:solidFill>
            <a:schemeClr val="bg1">
              <a:lumMod val="65000"/>
              <a:alpha val="43137"/>
            </a:schemeClr>
          </a:solidFill>
          <a:ln>
            <a:noFill/>
          </a:ln>
        </p:spPr>
        <p:txBody>
          <a:bodyPr lIns="50800" tIns="50800" rIns="50800" bIns="50800" anchor="ctr"/>
          <a:lstStyle>
            <a:lvl1pPr marL="857250" indent="-4572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marL="742950" indent="-28575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marL="11430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marL="16002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marL="20574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25146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9718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34290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8862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eaLnBrk="1"/>
            <a:endParaRPr lang="en-US" altLang="en-US" sz="5800"/>
          </a:p>
        </p:txBody>
      </p:sp>
    </p:spTree>
    <p:extLst>
      <p:ext uri="{BB962C8B-B14F-4D97-AF65-F5344CB8AC3E}">
        <p14:creationId xmlns:p14="http://schemas.microsoft.com/office/powerpoint/2010/main" val="16328861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55"/>
          <p:cNvSpPr/>
          <p:nvPr/>
        </p:nvSpPr>
        <p:spPr>
          <a:xfrm>
            <a:off x="0" y="7592"/>
            <a:ext cx="10156192" cy="13708408"/>
          </a:xfrm>
          <a:custGeom>
            <a:avLst/>
            <a:gdLst>
              <a:gd name="connsiteX0" fmla="*/ 21600 w 21600"/>
              <a:gd name="connsiteY0" fmla="*/ 10680 h 21446"/>
              <a:gd name="connsiteX1" fmla="*/ 15052 w 21600"/>
              <a:gd name="connsiteY1" fmla="*/ 0 h 21446"/>
              <a:gd name="connsiteX2" fmla="*/ 6520 w 21600"/>
              <a:gd name="connsiteY2" fmla="*/ 2651 h 21446"/>
              <a:gd name="connsiteX3" fmla="*/ 0 w 21600"/>
              <a:gd name="connsiteY3" fmla="*/ 21446 h 21446"/>
              <a:gd name="connsiteX4" fmla="*/ 15057 w 21600"/>
              <a:gd name="connsiteY4" fmla="*/ 21317 h 21446"/>
              <a:gd name="connsiteX5" fmla="*/ 21600 w 21600"/>
              <a:gd name="connsiteY5" fmla="*/ 10680 h 21446"/>
              <a:gd name="connsiteX0" fmla="*/ 21600 w 21600"/>
              <a:gd name="connsiteY0" fmla="*/ 10732 h 21498"/>
              <a:gd name="connsiteX1" fmla="*/ 15052 w 21600"/>
              <a:gd name="connsiteY1" fmla="*/ 52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21600 w 21600"/>
              <a:gd name="connsiteY0" fmla="*/ 10732 h 21498"/>
              <a:gd name="connsiteX1" fmla="*/ 14879 w 21600"/>
              <a:gd name="connsiteY1" fmla="*/ 1 h 21498"/>
              <a:gd name="connsiteX2" fmla="*/ 3700 w 21600"/>
              <a:gd name="connsiteY2" fmla="*/ 0 h 21498"/>
              <a:gd name="connsiteX3" fmla="*/ 0 w 21600"/>
              <a:gd name="connsiteY3" fmla="*/ 21498 h 21498"/>
              <a:gd name="connsiteX4" fmla="*/ 15057 w 21600"/>
              <a:gd name="connsiteY4" fmla="*/ 21369 h 21498"/>
              <a:gd name="connsiteX5" fmla="*/ 21600 w 21600"/>
              <a:gd name="connsiteY5" fmla="*/ 10732 h 21498"/>
              <a:gd name="connsiteX0" fmla="*/ 17900 w 17900"/>
              <a:gd name="connsiteY0" fmla="*/ 10732 h 21369"/>
              <a:gd name="connsiteX1" fmla="*/ 11179 w 17900"/>
              <a:gd name="connsiteY1" fmla="*/ 1 h 21369"/>
              <a:gd name="connsiteX2" fmla="*/ 0 w 17900"/>
              <a:gd name="connsiteY2" fmla="*/ 0 h 21369"/>
              <a:gd name="connsiteX3" fmla="*/ 3955 w 17900"/>
              <a:gd name="connsiteY3" fmla="*/ 20529 h 21369"/>
              <a:gd name="connsiteX4" fmla="*/ 11357 w 17900"/>
              <a:gd name="connsiteY4" fmla="*/ 21369 h 21369"/>
              <a:gd name="connsiteX5" fmla="*/ 17900 w 17900"/>
              <a:gd name="connsiteY5" fmla="*/ 10732 h 2136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357 w 17900"/>
              <a:gd name="connsiteY4" fmla="*/ 21369 h 21549"/>
              <a:gd name="connsiteX5" fmla="*/ 17900 w 17900"/>
              <a:gd name="connsiteY5" fmla="*/ 10732 h 21549"/>
              <a:gd name="connsiteX0" fmla="*/ 17900 w 17900"/>
              <a:gd name="connsiteY0" fmla="*/ 10732 h 22491"/>
              <a:gd name="connsiteX1" fmla="*/ 11179 w 17900"/>
              <a:gd name="connsiteY1" fmla="*/ 1 h 22491"/>
              <a:gd name="connsiteX2" fmla="*/ 0 w 17900"/>
              <a:gd name="connsiteY2" fmla="*/ 0 h 22491"/>
              <a:gd name="connsiteX3" fmla="*/ 41 w 17900"/>
              <a:gd name="connsiteY3" fmla="*/ 21549 h 22491"/>
              <a:gd name="connsiteX4" fmla="*/ 11357 w 17900"/>
              <a:gd name="connsiteY4" fmla="*/ 22491 h 22491"/>
              <a:gd name="connsiteX5" fmla="*/ 17900 w 17900"/>
              <a:gd name="connsiteY5" fmla="*/ 10732 h 22491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7788 w 17900"/>
              <a:gd name="connsiteY4" fmla="*/ 21063 h 21549"/>
              <a:gd name="connsiteX5" fmla="*/ 17900 w 17900"/>
              <a:gd name="connsiteY5" fmla="*/ 10732 h 21549"/>
              <a:gd name="connsiteX0" fmla="*/ 17900 w 17900"/>
              <a:gd name="connsiteY0" fmla="*/ 10732 h 21549"/>
              <a:gd name="connsiteX1" fmla="*/ 11179 w 17900"/>
              <a:gd name="connsiteY1" fmla="*/ 1 h 21549"/>
              <a:gd name="connsiteX2" fmla="*/ 0 w 17900"/>
              <a:gd name="connsiteY2" fmla="*/ 0 h 21549"/>
              <a:gd name="connsiteX3" fmla="*/ 41 w 17900"/>
              <a:gd name="connsiteY3" fmla="*/ 21549 h 21549"/>
              <a:gd name="connsiteX4" fmla="*/ 11241 w 17900"/>
              <a:gd name="connsiteY4" fmla="*/ 21522 h 21549"/>
              <a:gd name="connsiteX5" fmla="*/ 17900 w 17900"/>
              <a:gd name="connsiteY5" fmla="*/ 10732 h 21549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1008 w 17900"/>
              <a:gd name="connsiteY3" fmla="*/ 20778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522"/>
              <a:gd name="connsiteX1" fmla="*/ 11179 w 17900"/>
              <a:gd name="connsiteY1" fmla="*/ 1 h 21522"/>
              <a:gd name="connsiteX2" fmla="*/ 0 w 17900"/>
              <a:gd name="connsiteY2" fmla="*/ 0 h 21522"/>
              <a:gd name="connsiteX3" fmla="*/ 9 w 17900"/>
              <a:gd name="connsiteY3" fmla="*/ 21406 h 21522"/>
              <a:gd name="connsiteX4" fmla="*/ 11241 w 17900"/>
              <a:gd name="connsiteY4" fmla="*/ 21522 h 21522"/>
              <a:gd name="connsiteX5" fmla="*/ 17900 w 17900"/>
              <a:gd name="connsiteY5" fmla="*/ 10732 h 21522"/>
              <a:gd name="connsiteX0" fmla="*/ 17900 w 17900"/>
              <a:gd name="connsiteY0" fmla="*/ 10732 h 21406"/>
              <a:gd name="connsiteX1" fmla="*/ 11179 w 17900"/>
              <a:gd name="connsiteY1" fmla="*/ 1 h 21406"/>
              <a:gd name="connsiteX2" fmla="*/ 0 w 17900"/>
              <a:gd name="connsiteY2" fmla="*/ 0 h 21406"/>
              <a:gd name="connsiteX3" fmla="*/ 9 w 17900"/>
              <a:gd name="connsiteY3" fmla="*/ 21406 h 21406"/>
              <a:gd name="connsiteX4" fmla="*/ 11080 w 17900"/>
              <a:gd name="connsiteY4" fmla="*/ 21094 h 21406"/>
              <a:gd name="connsiteX5" fmla="*/ 17900 w 17900"/>
              <a:gd name="connsiteY5" fmla="*/ 10732 h 21406"/>
              <a:gd name="connsiteX0" fmla="*/ 17900 w 17900"/>
              <a:gd name="connsiteY0" fmla="*/ 10732 h 21408"/>
              <a:gd name="connsiteX1" fmla="*/ 11179 w 17900"/>
              <a:gd name="connsiteY1" fmla="*/ 1 h 21408"/>
              <a:gd name="connsiteX2" fmla="*/ 0 w 17900"/>
              <a:gd name="connsiteY2" fmla="*/ 0 h 21408"/>
              <a:gd name="connsiteX3" fmla="*/ 9 w 17900"/>
              <a:gd name="connsiteY3" fmla="*/ 21406 h 21408"/>
              <a:gd name="connsiteX4" fmla="*/ 11209 w 17900"/>
              <a:gd name="connsiteY4" fmla="*/ 21408 h 21408"/>
              <a:gd name="connsiteX5" fmla="*/ 17900 w 17900"/>
              <a:gd name="connsiteY5" fmla="*/ 10732 h 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0" h="21408" extrusionOk="0">
                <a:moveTo>
                  <a:pt x="17900" y="10732"/>
                </a:moveTo>
                <a:lnTo>
                  <a:pt x="11179" y="1"/>
                </a:lnTo>
                <a:lnTo>
                  <a:pt x="0" y="0"/>
                </a:lnTo>
                <a:cubicBezTo>
                  <a:pt x="14" y="7183"/>
                  <a:pt x="-5" y="14223"/>
                  <a:pt x="9" y="21406"/>
                </a:cubicBezTo>
                <a:lnTo>
                  <a:pt x="11209" y="21408"/>
                </a:lnTo>
                <a:lnTo>
                  <a:pt x="17900" y="10732"/>
                </a:lnTo>
                <a:close/>
              </a:path>
            </a:pathLst>
          </a:custGeom>
          <a:solidFill>
            <a:srgbClr val="2448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solidFill>
                  <a:srgbClr val="DFE9E9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344800" y="2576279"/>
            <a:ext cx="7496418" cy="8864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/>
          <a:lstStyle/>
          <a:p>
            <a:pPr>
              <a:spcBef>
                <a:spcPts val="0"/>
              </a:spcBef>
              <a:defRPr sz="4800">
                <a:latin typeface="Lubalin Demi for IBM"/>
                <a:ea typeface="Lubalin Demi for IBM"/>
                <a:cs typeface="Lubalin Demi for IBM"/>
                <a:sym typeface="Lubalin Demi for IBM"/>
              </a:defRPr>
            </a:pPr>
            <a:r>
              <a:rPr lang="en-US" b="1" dirty="0" smtClean="0"/>
              <a:t>PAIN POINTS</a:t>
            </a:r>
            <a:endParaRPr b="1" dirty="0" smtClean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Mentors</a:t>
            </a:r>
            <a:r>
              <a:rPr lang="en-US" dirty="0" smtClean="0"/>
              <a:t>: </a:t>
            </a:r>
            <a:r>
              <a:rPr lang="en-US" sz="3200" i="1" dirty="0" smtClean="0"/>
              <a:t>The Amount of Spam mail, Missing a sense of participation, Reason to engage unclear, Missing a sense of belonging, Match is Arbitrary, mentee selection, What am I getting in return, How is this going to help me build my network, Scheduling - aligning with the mentee</a:t>
            </a:r>
          </a:p>
          <a:p>
            <a:pPr>
              <a:spcBef>
                <a:spcPts val="0"/>
              </a:spcBef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dirty="0" smtClean="0"/>
              <a:t>  </a:t>
            </a:r>
            <a:r>
              <a:rPr lang="en-US" dirty="0"/>
              <a:t>	</a:t>
            </a:r>
            <a:endParaRPr lang="en-US" dirty="0" smtClean="0"/>
          </a:p>
          <a:p>
            <a:pPr marL="571500" indent="-571500">
              <a:spcBef>
                <a:spcPts val="0"/>
              </a:spcBef>
              <a:buFont typeface="Arial" charset="0"/>
              <a:buChar char="•"/>
              <a:defRPr sz="3600">
                <a:latin typeface="Lubalin Book for IBM"/>
                <a:ea typeface="Lubalin Book for IBM"/>
                <a:cs typeface="Lubalin Book for IBM"/>
                <a:sym typeface="Lubalin Book for IBM"/>
              </a:defRPr>
            </a:pPr>
            <a:r>
              <a:rPr lang="en-US" b="1" dirty="0" smtClean="0"/>
              <a:t>Mentees</a:t>
            </a:r>
            <a:r>
              <a:rPr lang="en-US" dirty="0" smtClean="0"/>
              <a:t>: </a:t>
            </a:r>
            <a:r>
              <a:rPr lang="en-US" sz="3200" i="1" dirty="0"/>
              <a:t>Volume of potential </a:t>
            </a:r>
            <a:r>
              <a:rPr lang="en-US" sz="3200" i="1" dirty="0" smtClean="0"/>
              <a:t>connections, Lack </a:t>
            </a:r>
            <a:r>
              <a:rPr lang="en-US" sz="3200" i="1" dirty="0"/>
              <a:t>of </a:t>
            </a:r>
            <a:r>
              <a:rPr lang="en-US" sz="3200" i="1" dirty="0" smtClean="0"/>
              <a:t>personalization, Needing </a:t>
            </a:r>
            <a:r>
              <a:rPr lang="en-US" sz="3200" i="1" dirty="0"/>
              <a:t>to cold call to </a:t>
            </a:r>
            <a:r>
              <a:rPr lang="en-US" sz="3200" i="1" dirty="0" smtClean="0"/>
              <a:t>setup, </a:t>
            </a:r>
            <a:r>
              <a:rPr lang="en-US" sz="3200" i="1" dirty="0"/>
              <a:t>Being Judged, Mentor Transparency, Mismatch of expectations, Lack of a formal structured </a:t>
            </a:r>
            <a:r>
              <a:rPr lang="en-US" sz="3200" i="1" dirty="0" smtClean="0"/>
              <a:t>program, Handling </a:t>
            </a:r>
            <a:r>
              <a:rPr lang="en-US" sz="3200" i="1" dirty="0"/>
              <a:t>conflicting </a:t>
            </a:r>
            <a:r>
              <a:rPr lang="en-US" sz="3200" i="1" dirty="0" smtClean="0"/>
              <a:t>information, Lack </a:t>
            </a:r>
            <a:r>
              <a:rPr lang="en-US" sz="3200" i="1" dirty="0"/>
              <a:t>of meaningful </a:t>
            </a:r>
            <a:r>
              <a:rPr lang="en-US" sz="3200" i="1" dirty="0" smtClean="0"/>
              <a:t>discussion, Crunch </a:t>
            </a:r>
            <a:r>
              <a:rPr lang="en-US" sz="3200" i="1" dirty="0"/>
              <a:t>for </a:t>
            </a:r>
            <a:r>
              <a:rPr lang="en-US" sz="3200" i="1" dirty="0" smtClean="0"/>
              <a:t>time</a:t>
            </a:r>
            <a:endParaRPr lang="en-US" sz="3200" i="1" dirty="0"/>
          </a:p>
        </p:txBody>
      </p:sp>
      <p:sp>
        <p:nvSpPr>
          <p:cNvPr id="450" name="Shape 450"/>
          <p:cNvSpPr/>
          <p:nvPr/>
        </p:nvSpPr>
        <p:spPr>
          <a:xfrm>
            <a:off x="609188" y="13136596"/>
            <a:ext cx="3927730" cy="29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5900"/>
              </a:spcBef>
              <a:defRPr sz="1500">
                <a:latin typeface="Helvetica Neue for IBM Medium"/>
                <a:ea typeface="Helvetica Neue for IBM Medium"/>
                <a:cs typeface="Helvetica Neue for IBM Medium"/>
                <a:sym typeface="Helvetica Neue for IBM Medium"/>
              </a:defRPr>
            </a:lvl1pPr>
          </a:lstStyle>
          <a:p>
            <a:r>
              <a:t>IBM Public Service |  © 2016 IBM Corporation</a:t>
            </a:r>
          </a:p>
        </p:txBody>
      </p:sp>
      <p:pic>
        <p:nvPicPr>
          <p:cNvPr id="4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79" y="12977680"/>
            <a:ext cx="975952" cy="39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6"/>
          <a:stretch/>
        </p:blipFill>
        <p:spPr>
          <a:xfrm>
            <a:off x="10408410" y="2089074"/>
            <a:ext cx="7159151" cy="8995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9" t="7194" r="59561" b="74210"/>
          <a:stretch/>
        </p:blipFill>
        <p:spPr>
          <a:xfrm>
            <a:off x="17862086" y="2089074"/>
            <a:ext cx="4132363" cy="24915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8" t="41401" r="51075" b="26319"/>
          <a:stretch/>
        </p:blipFill>
        <p:spPr>
          <a:xfrm>
            <a:off x="17862086" y="4271590"/>
            <a:ext cx="6223184" cy="5898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5" t="61126" r="49841" b="27930"/>
          <a:stretch/>
        </p:blipFill>
        <p:spPr>
          <a:xfrm>
            <a:off x="21994450" y="2089074"/>
            <a:ext cx="2090821" cy="19999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8" t="41218" r="9864" b="38782"/>
          <a:stretch/>
        </p:blipFill>
        <p:spPr>
          <a:xfrm>
            <a:off x="21994449" y="3959362"/>
            <a:ext cx="2090821" cy="3654392"/>
          </a:xfrm>
          <a:prstGeom prst="rect">
            <a:avLst/>
          </a:prstGeom>
        </p:spPr>
      </p:pic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7298832" y="12115992"/>
            <a:ext cx="806409" cy="660742"/>
            <a:chOff x="268133" y="2554114"/>
            <a:chExt cx="426262" cy="378968"/>
          </a:xfrm>
        </p:grpSpPr>
        <p:pic>
          <p:nvPicPr>
            <p:cNvPr id="20" name="Picture 19" descr="D:\Documents\MyWork\1-UX\Status Reporting\Chiclets\1-Missi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34" y="2577320"/>
              <a:ext cx="355553" cy="35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68133" y="2554114"/>
              <a:ext cx="426262" cy="3621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8212706" y="12115992"/>
            <a:ext cx="842249" cy="704725"/>
            <a:chOff x="737939" y="2549969"/>
            <a:chExt cx="426262" cy="397505"/>
          </a:xfrm>
        </p:grpSpPr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37939" y="2549969"/>
              <a:ext cx="426262" cy="36239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4" name="Picture 23" descr="D:\Documents\MyWork\1-UX\Status Reporting\Chiclets\2-Research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91" y="2567864"/>
              <a:ext cx="379610" cy="37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11777430" y="12115992"/>
            <a:ext cx="794766" cy="700609"/>
            <a:chOff x="1659214" y="2554113"/>
            <a:chExt cx="426262" cy="383663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27" name="Picture 26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6145033" y="12115992"/>
            <a:ext cx="833929" cy="728497"/>
            <a:chOff x="2119851" y="2549967"/>
            <a:chExt cx="426262" cy="394613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119851" y="2549967"/>
              <a:ext cx="426262" cy="36247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0" name="Picture 29" descr="D:\Documents\MyWork\1-UX\Status Reporting\Chiclets\5-Hills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017" y="2577109"/>
              <a:ext cx="367471" cy="367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9109983" y="12115992"/>
            <a:ext cx="834855" cy="680271"/>
            <a:chOff x="2580490" y="2554112"/>
            <a:chExt cx="426262" cy="385917"/>
          </a:xfrm>
        </p:grpSpPr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580490" y="2554112"/>
              <a:ext cx="426262" cy="3621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3" name="Picture 32" descr="D:\Documents\MyWork\1-UX\Status Reporting\Chiclets\6-Concept Evaluation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160" y="2567488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17059068" y="12115992"/>
            <a:ext cx="833929" cy="723002"/>
            <a:chOff x="3041127" y="2549968"/>
            <a:chExt cx="426262" cy="391649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041127" y="2549968"/>
              <a:ext cx="426262" cy="362484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6" name="Picture 35" descr="D:\Documents\MyWork\1-UX\Status Reporting\Chiclets\7-Inspiration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987" y="2569076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7967000" y="12115992"/>
            <a:ext cx="833929" cy="687842"/>
            <a:chOff x="3501764" y="2553331"/>
            <a:chExt cx="426262" cy="372653"/>
          </a:xfrm>
        </p:grpSpPr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501764" y="2553331"/>
              <a:ext cx="426262" cy="36253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39" name="Picture 38" descr="D:\Documents\MyWork\1-UX\Status Reporting\Chiclets\8-Design Principles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028" y="2567487"/>
              <a:ext cx="358497" cy="358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12625941" y="12115992"/>
            <a:ext cx="820787" cy="696131"/>
            <a:chOff x="3962401" y="2553737"/>
            <a:chExt cx="426262" cy="382183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2" name="Picture 41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15261536" y="12115992"/>
            <a:ext cx="833929" cy="721904"/>
            <a:chOff x="4423039" y="2553331"/>
            <a:chExt cx="426262" cy="391249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423039" y="2553331"/>
              <a:ext cx="426262" cy="36206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5" name="Picture 44" descr="D:\Documents\MyWork\1-UX\Status Reporting\Chiclets\10-Journey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899" y="2572039"/>
              <a:ext cx="372541" cy="372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10004191" y="12115992"/>
            <a:ext cx="819763" cy="713599"/>
            <a:chOff x="4883677" y="2553737"/>
            <a:chExt cx="426262" cy="394648"/>
          </a:xfrm>
        </p:grpSpPr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883677" y="2553737"/>
              <a:ext cx="426262" cy="36250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48" name="Picture 47" descr="D:\Documents\MyWork\1-UX\Status Reporting\Chiclets\11-Wireframes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977" y="2575923"/>
              <a:ext cx="372462" cy="37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18875149" y="12115992"/>
            <a:ext cx="833929" cy="729595"/>
            <a:chOff x="5344315" y="2553331"/>
            <a:chExt cx="426262" cy="395054"/>
          </a:xfrm>
        </p:grpSpPr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344315" y="2553331"/>
              <a:ext cx="426262" cy="36233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1" name="Picture 50" descr="D:\Documents\MyWork\1-UX\Status Reporting\Chiclets\12-Lofi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189" y="2553331"/>
              <a:ext cx="395054" cy="39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51"/>
          <p:cNvGrpSpPr>
            <a:grpSpLocks/>
          </p:cNvGrpSpPr>
          <p:nvPr/>
        </p:nvGrpSpPr>
        <p:grpSpPr bwMode="auto">
          <a:xfrm>
            <a:off x="22552562" y="12115992"/>
            <a:ext cx="848050" cy="680356"/>
            <a:chOff x="5800371" y="2548905"/>
            <a:chExt cx="426262" cy="368809"/>
          </a:xfrm>
        </p:grpSpPr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5800371" y="2550097"/>
              <a:ext cx="426262" cy="36225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4" name="Picture 53" descr="D:\Documents\MyWork\1-UX\Status Reporting\Chiclets\13-Evaluative Research &amp; Refine Designs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631" y="2548905"/>
              <a:ext cx="368809" cy="368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21654112" y="12115992"/>
            <a:ext cx="848050" cy="733113"/>
            <a:chOff x="6265589" y="2555780"/>
            <a:chExt cx="426262" cy="396702"/>
          </a:xfrm>
        </p:grpSpPr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6265589" y="2555780"/>
              <a:ext cx="426262" cy="36220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57" name="Picture 56" descr="D:\Documents\MyWork\1-UX\Status Reporting\Chiclets\14-Hifi &amp; Stories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072" y="2575952"/>
              <a:ext cx="376530" cy="37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Group 57"/>
          <p:cNvGrpSpPr>
            <a:grpSpLocks/>
          </p:cNvGrpSpPr>
          <p:nvPr/>
        </p:nvGrpSpPr>
        <p:grpSpPr bwMode="auto">
          <a:xfrm>
            <a:off x="23471227" y="12115992"/>
            <a:ext cx="848050" cy="669365"/>
            <a:chOff x="6719351" y="2555780"/>
            <a:chExt cx="426262" cy="362281"/>
          </a:xfrm>
        </p:grpSpPr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6719351" y="2555780"/>
              <a:ext cx="426262" cy="36228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0" name="Picture 59" descr="D:\Documents\MyWork\1-UX\Status Reporting\Chiclets\15-Playback Zer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7476" y="2581238"/>
              <a:ext cx="331009" cy="33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0891178" y="12115992"/>
            <a:ext cx="802731" cy="661054"/>
            <a:chOff x="1301701" y="2549968"/>
            <a:chExt cx="426262" cy="384062"/>
          </a:xfrm>
        </p:grpSpPr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1301701" y="2549968"/>
              <a:ext cx="426262" cy="3620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3" name="Picture 62" descr="C:\Temp\notesC4A9C8\3-Sponsor Users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798" y="2562656"/>
              <a:ext cx="371374" cy="371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20752749" y="12115992"/>
            <a:ext cx="848050" cy="693545"/>
            <a:chOff x="7814017" y="2548905"/>
            <a:chExt cx="426262" cy="375979"/>
          </a:xfrm>
        </p:grpSpPr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7814017" y="2548905"/>
              <a:ext cx="426262" cy="362275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6" name="Picture 65" descr="C:\Temp\notesC4A9C8\Client Playback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64" y="2559369"/>
              <a:ext cx="365515" cy="36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19839087" y="12115992"/>
            <a:ext cx="848050" cy="681455"/>
            <a:chOff x="7284475" y="2553014"/>
            <a:chExt cx="426262" cy="369156"/>
          </a:xfrm>
        </p:grpSpPr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7284475" y="2553014"/>
              <a:ext cx="426262" cy="362011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69" name="Picture 68" descr="C:\Temp\notesC4A9C8\Stakeholder Playback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189" y="2569561"/>
              <a:ext cx="352609" cy="352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3517343" y="12115992"/>
            <a:ext cx="817309" cy="695671"/>
            <a:chOff x="1659214" y="2554113"/>
            <a:chExt cx="426262" cy="383663"/>
          </a:xfrm>
        </p:grpSpPr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1659214" y="2554113"/>
              <a:ext cx="426262" cy="36224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2" name="Picture 71" descr="D:\Documents\MyWork\1-UX\Status Reporting\Chiclets\4-Persona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118" y="2572919"/>
              <a:ext cx="364857" cy="36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14382403" y="12115992"/>
            <a:ext cx="833929" cy="705422"/>
            <a:chOff x="3962401" y="2553737"/>
            <a:chExt cx="426262" cy="382183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962401" y="2553737"/>
              <a:ext cx="426262" cy="362538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55563" indent="-5556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1pPr>
              <a:lvl2pPr marL="855663" indent="-4556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2pPr>
              <a:lvl3pPr marL="1655763" indent="-9128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3pPr>
              <a:lvl4pPr marL="2455863" indent="-13700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4pPr>
              <a:lvl5pPr marL="3255963" indent="-1827213" algn="ctr" defTabSz="1281113" rtl="0" fontAlgn="base" hangingPunct="0">
                <a:spcBef>
                  <a:spcPct val="0"/>
                </a:spcBef>
                <a:spcAft>
                  <a:spcPct val="0"/>
                </a:spcAft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5900" kern="12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+mn-cs"/>
                  <a:sym typeface="Gill Sans" charset="0"/>
                </a:defRPr>
              </a:lvl9pPr>
            </a:lstStyle>
            <a:p>
              <a:pPr marL="0" indent="0" algn="l" defTabSz="2438339" hangingPunct="1">
                <a:lnSpc>
                  <a:spcPct val="90000"/>
                </a:lnSpc>
                <a:defRPr/>
              </a:pPr>
              <a:endParaRPr lang="en-US" sz="53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MS PGothic" charset="0"/>
              </a:endParaRPr>
            </a:p>
          </p:txBody>
        </p:sp>
        <p:pic>
          <p:nvPicPr>
            <p:cNvPr id="75" name="Picture 74" descr="D:\Documents\MyWork\1-UX\Status Reporting\Chiclets\9-Empathy Map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45" y="2562371"/>
              <a:ext cx="373549" cy="37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366066" y="192091"/>
            <a:ext cx="2274124" cy="1947554"/>
            <a:chOff x="366066" y="192091"/>
            <a:chExt cx="2274124" cy="1947554"/>
          </a:xfrm>
        </p:grpSpPr>
        <p:sp>
          <p:nvSpPr>
            <p:cNvPr id="78" name="Rounded Rectangle 77"/>
            <p:cNvSpPr/>
            <p:nvPr/>
          </p:nvSpPr>
          <p:spPr>
            <a:xfrm>
              <a:off x="366066" y="192091"/>
              <a:ext cx="2274124" cy="19475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366066" y="1112703"/>
              <a:ext cx="227412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80951" y="1361608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30454" y="872192"/>
              <a:ext cx="0" cy="125799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931714" y="880132"/>
              <a:ext cx="0" cy="12500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222337" y="868638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608653" y="865881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Rectangle 84"/>
            <p:cNvSpPr/>
            <p:nvPr/>
          </p:nvSpPr>
          <p:spPr>
            <a:xfrm>
              <a:off x="1943944" y="893134"/>
              <a:ext cx="350489" cy="203924"/>
            </a:xfrm>
            <a:prstGeom prst="rect">
              <a:avLst/>
            </a:prstGeom>
            <a:solidFill>
              <a:srgbClr val="D1472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1941813" y="869423"/>
              <a:ext cx="0" cy="12587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306862" y="885194"/>
              <a:ext cx="0" cy="1242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81670" y="1605015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86004" y="1873702"/>
              <a:ext cx="223088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Rounded Rectangle 89"/>
            <p:cNvSpPr/>
            <p:nvPr/>
          </p:nvSpPr>
          <p:spPr>
            <a:xfrm>
              <a:off x="366066" y="192091"/>
              <a:ext cx="2274124" cy="688769"/>
            </a:xfrm>
            <a:prstGeom prst="roundRect">
              <a:avLst/>
            </a:prstGeom>
            <a:solidFill>
              <a:srgbClr val="FFD5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November</a:t>
              </a:r>
              <a:endParaRPr lang="en-US" b="1" dirty="0"/>
            </a:p>
          </p:txBody>
        </p:sp>
      </p:grpSp>
      <p:sp>
        <p:nvSpPr>
          <p:cNvPr id="91" name="Rectangle 1"/>
          <p:cNvSpPr>
            <a:spLocks noChangeArrowheads="1"/>
          </p:cNvSpPr>
          <p:nvPr/>
        </p:nvSpPr>
        <p:spPr bwMode="auto">
          <a:xfrm>
            <a:off x="7289649" y="12100005"/>
            <a:ext cx="8805815" cy="735063"/>
          </a:xfrm>
          <a:prstGeom prst="rect">
            <a:avLst/>
          </a:prstGeom>
          <a:solidFill>
            <a:schemeClr val="bg1">
              <a:lumMod val="65000"/>
              <a:alpha val="43137"/>
            </a:schemeClr>
          </a:solidFill>
          <a:ln>
            <a:noFill/>
          </a:ln>
        </p:spPr>
        <p:txBody>
          <a:bodyPr lIns="50800" tIns="50800" rIns="50800" bIns="50800" anchor="ctr"/>
          <a:lstStyle>
            <a:lvl1pPr marL="857250" indent="-4572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1pPr>
            <a:lvl2pPr marL="742950" indent="-28575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2pPr>
            <a:lvl3pPr marL="11430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3pPr>
            <a:lvl4pPr marL="16002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4pPr>
            <a:lvl5pPr marL="2057400" indent="-228600" defTabSz="1282700" eaLnBrk="0"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5pPr>
            <a:lvl6pPr marL="25146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6pPr>
            <a:lvl7pPr marL="29718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7pPr>
            <a:lvl8pPr marL="34290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8pPr>
            <a:lvl9pPr marL="3886200" indent="-228600" algn="ctr" defTabSz="128270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sym typeface="Gill Sans" charset="0"/>
              </a:defRPr>
            </a:lvl9pPr>
          </a:lstStyle>
          <a:p>
            <a:pPr eaLnBrk="1"/>
            <a:endParaRPr lang="en-US" altLang="en-US" sz="5800"/>
          </a:p>
        </p:txBody>
      </p:sp>
    </p:spTree>
    <p:extLst>
      <p:ext uri="{BB962C8B-B14F-4D97-AF65-F5344CB8AC3E}">
        <p14:creationId xmlns:p14="http://schemas.microsoft.com/office/powerpoint/2010/main" val="1242593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for IBM Light"/>
            <a:ea typeface="Helvetica Neue for IBM Light"/>
            <a:cs typeface="Helvetica Neue for IBM Light"/>
            <a:sym typeface="Helvetica Neue for IBM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for IBM Light"/>
            <a:ea typeface="Helvetica Neue for IBM Light"/>
            <a:cs typeface="Helvetica Neue for IBM Light"/>
            <a:sym typeface="Helvetica Neue for IBM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for IBM Light"/>
            <a:ea typeface="Helvetica Neue for IBM Light"/>
            <a:cs typeface="Helvetica Neue for IBM Light"/>
            <a:sym typeface="Helvetica Neue for IBM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8371</TotalTime>
  <Words>871</Words>
  <Application>Microsoft Office PowerPoint</Application>
  <PresentationFormat>Custom</PresentationFormat>
  <Paragraphs>119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ＭＳ Ｐゴシック</vt:lpstr>
      <vt:lpstr>ＭＳ Ｐゴシック</vt:lpstr>
      <vt:lpstr>Arial</vt:lpstr>
      <vt:lpstr>Gill Sans</vt:lpstr>
      <vt:lpstr>Helvetica</vt:lpstr>
      <vt:lpstr>Helvetica Light</vt:lpstr>
      <vt:lpstr>Helvetica Neue</vt:lpstr>
      <vt:lpstr>Helvetica Neue for IBM</vt:lpstr>
      <vt:lpstr>Helvetica Neue for IBM Light</vt:lpstr>
      <vt:lpstr>Helvetica Neue for IBM Medium</vt:lpstr>
      <vt:lpstr>Helvetica Neue Light</vt:lpstr>
      <vt:lpstr>HelvNeue Bold for IBM</vt:lpstr>
      <vt:lpstr>HelvNeue Light for IBM</vt:lpstr>
      <vt:lpstr>Lubalin Book for IBM</vt:lpstr>
      <vt:lpstr>Lubalin Demi for IBM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mchenok</dc:creator>
  <cp:lastModifiedBy>ADMINIBM</cp:lastModifiedBy>
  <cp:revision>136</cp:revision>
  <cp:lastPrinted>2016-11-09T15:34:20Z</cp:lastPrinted>
  <dcterms:modified xsi:type="dcterms:W3CDTF">2016-12-16T23:54:40Z</dcterms:modified>
</cp:coreProperties>
</file>